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9" r:id="rId4"/>
    <p:sldId id="290" r:id="rId5"/>
    <p:sldId id="297" r:id="rId6"/>
    <p:sldId id="257" r:id="rId7"/>
    <p:sldId id="272" r:id="rId8"/>
    <p:sldId id="263" r:id="rId9"/>
    <p:sldId id="260" r:id="rId10"/>
    <p:sldId id="280" r:id="rId11"/>
    <p:sldId id="294" r:id="rId12"/>
    <p:sldId id="266" r:id="rId13"/>
    <p:sldId id="269" r:id="rId14"/>
    <p:sldId id="275" r:id="rId15"/>
    <p:sldId id="296" r:id="rId16"/>
    <p:sldId id="276" r:id="rId17"/>
    <p:sldId id="303" r:id="rId18"/>
    <p:sldId id="291" r:id="rId19"/>
    <p:sldId id="267" r:id="rId20"/>
    <p:sldId id="268" r:id="rId21"/>
    <p:sldId id="274" r:id="rId22"/>
    <p:sldId id="270" r:id="rId23"/>
    <p:sldId id="271" r:id="rId24"/>
    <p:sldId id="262" r:id="rId25"/>
    <p:sldId id="259" r:id="rId26"/>
    <p:sldId id="277" r:id="rId27"/>
    <p:sldId id="273" r:id="rId28"/>
    <p:sldId id="279" r:id="rId29"/>
    <p:sldId id="264" r:id="rId30"/>
    <p:sldId id="281" r:id="rId31"/>
    <p:sldId id="282" r:id="rId32"/>
    <p:sldId id="283" r:id="rId33"/>
    <p:sldId id="284" r:id="rId34"/>
    <p:sldId id="285" r:id="rId35"/>
    <p:sldId id="292" r:id="rId36"/>
    <p:sldId id="293" r:id="rId37"/>
    <p:sldId id="299" r:id="rId38"/>
    <p:sldId id="300" r:id="rId39"/>
    <p:sldId id="301" r:id="rId40"/>
    <p:sldId id="302" r:id="rId41"/>
    <p:sldId id="298" r:id="rId42"/>
    <p:sldId id="309" r:id="rId43"/>
    <p:sldId id="304" r:id="rId44"/>
    <p:sldId id="307" r:id="rId45"/>
    <p:sldId id="305" r:id="rId46"/>
    <p:sldId id="308" r:id="rId47"/>
    <p:sldId id="310" r:id="rId48"/>
    <p:sldId id="311" r:id="rId49"/>
    <p:sldId id="312" r:id="rId50"/>
    <p:sldId id="313" r:id="rId51"/>
    <p:sldId id="314" r:id="rId52"/>
    <p:sldId id="26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C845E3-455B-4C7A-94CD-699C4594D7F8}"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845E3-455B-4C7A-94CD-699C4594D7F8}"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845E3-455B-4C7A-94CD-699C4594D7F8}"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845E3-455B-4C7A-94CD-699C4594D7F8}"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845E3-455B-4C7A-94CD-699C4594D7F8}" type="datetimeFigureOut">
              <a:rPr lang="en-US" smtClean="0"/>
              <a:pPr/>
              <a:t>8/29/2017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C845E3-455B-4C7A-94CD-699C4594D7F8}" type="datetimeFigureOut">
              <a:rPr lang="en-US" smtClean="0"/>
              <a:pPr/>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C845E3-455B-4C7A-94CD-699C4594D7F8}" type="datetimeFigureOut">
              <a:rPr lang="en-US" smtClean="0"/>
              <a:pPr/>
              <a:t>8/29/2017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C845E3-455B-4C7A-94CD-699C4594D7F8}" type="datetimeFigureOut">
              <a:rPr lang="en-US" smtClean="0"/>
              <a:pPr/>
              <a:t>8/29/2017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845E3-455B-4C7A-94CD-699C4594D7F8}" type="datetimeFigureOut">
              <a:rPr lang="en-US" smtClean="0"/>
              <a:pPr/>
              <a:t>8/29/2017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845E3-455B-4C7A-94CD-699C4594D7F8}" type="datetimeFigureOut">
              <a:rPr lang="en-US" smtClean="0"/>
              <a:pPr/>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845E3-455B-4C7A-94CD-699C4594D7F8}" type="datetimeFigureOut">
              <a:rPr lang="en-US" smtClean="0"/>
              <a:pPr/>
              <a:t>8/29/2017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D93A1-948F-4C7F-8355-1B845C4A8A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845E3-455B-4C7A-94CD-699C4594D7F8}" type="datetimeFigureOut">
              <a:rPr lang="en-US" smtClean="0"/>
              <a:pPr/>
              <a:t>8/29/2017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D93A1-948F-4C7F-8355-1B845C4A8A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0" y="762000"/>
            <a:ext cx="3429000" cy="1162050"/>
          </a:xfrm>
        </p:spPr>
        <p:txBody>
          <a:bodyPr>
            <a:noAutofit/>
          </a:bodyPr>
          <a:lstStyle/>
          <a:p>
            <a:r>
              <a:rPr lang="en-US" sz="3200" dirty="0" smtClean="0"/>
              <a:t>PAH-CLASSIFICATION AND PATHOPHYSIOLOGY</a:t>
            </a:r>
            <a:endParaRPr lang="en-US" sz="3200" dirty="0"/>
          </a:p>
        </p:txBody>
      </p:sp>
      <p:sp>
        <p:nvSpPr>
          <p:cNvPr id="3" name="Subtitle 2"/>
          <p:cNvSpPr>
            <a:spLocks noGrp="1"/>
          </p:cNvSpPr>
          <p:nvPr>
            <p:ph type="subTitle" idx="1"/>
          </p:nvPr>
        </p:nvSpPr>
        <p:spPr>
          <a:xfrm>
            <a:off x="6248400" y="4572000"/>
            <a:ext cx="2895600" cy="1295400"/>
          </a:xfrm>
        </p:spPr>
        <p:txBody>
          <a:bodyPr>
            <a:normAutofit fontScale="70000" lnSpcReduction="20000"/>
          </a:bodyPr>
          <a:lstStyle/>
          <a:p>
            <a:r>
              <a:rPr lang="en-US" dirty="0" smtClean="0">
                <a:solidFill>
                  <a:schemeClr val="tx1"/>
                </a:solidFill>
              </a:rPr>
              <a:t>Dr Ajay Nair</a:t>
            </a:r>
          </a:p>
          <a:p>
            <a:r>
              <a:rPr lang="en-US" dirty="0" smtClean="0">
                <a:solidFill>
                  <a:schemeClr val="tx1"/>
                </a:solidFill>
              </a:rPr>
              <a:t>Senior Resident</a:t>
            </a:r>
          </a:p>
          <a:p>
            <a:r>
              <a:rPr lang="en-US" dirty="0" smtClean="0">
                <a:solidFill>
                  <a:schemeClr val="tx1"/>
                </a:solidFill>
              </a:rPr>
              <a:t>Calicut Medical College</a:t>
            </a:r>
            <a:endParaRPr lang="en-US" dirty="0">
              <a:solidFill>
                <a:schemeClr val="tx1"/>
              </a:solidFill>
            </a:endParaRPr>
          </a:p>
        </p:txBody>
      </p:sp>
      <p:pic>
        <p:nvPicPr>
          <p:cNvPr id="1026" name="Picture 2" descr="Image result for pulmonary arterial hypertension"/>
          <p:cNvPicPr>
            <a:picLocks noChangeAspect="1" noChangeArrowheads="1"/>
          </p:cNvPicPr>
          <p:nvPr/>
        </p:nvPicPr>
        <p:blipFill>
          <a:blip r:embed="rId2"/>
          <a:srcRect/>
          <a:stretch>
            <a:fillRect/>
          </a:stretch>
        </p:blipFill>
        <p:spPr bwMode="auto">
          <a:xfrm>
            <a:off x="-3733800" y="-3733800"/>
            <a:ext cx="9448800" cy="1345460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remya\Desktop\PAH IMAGES\PAH.gif"/>
          <p:cNvPicPr>
            <a:picLocks noGrp="1" noChangeAspect="1" noChangeArrowheads="1"/>
          </p:cNvPicPr>
          <p:nvPr>
            <p:ph idx="1"/>
          </p:nvPr>
        </p:nvPicPr>
        <p:blipFill>
          <a:blip r:embed="rId2"/>
          <a:srcRect/>
          <a:stretch>
            <a:fillRect/>
          </a:stretch>
        </p:blipFill>
        <p:spPr bwMode="auto">
          <a:xfrm>
            <a:off x="609600" y="1371600"/>
            <a:ext cx="7864812" cy="2514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PULMONARY CIRCULATION ANATOMY</a:t>
            </a:r>
            <a:endParaRPr lang="en-US" dirty="0"/>
          </a:p>
        </p:txBody>
      </p:sp>
      <p:sp>
        <p:nvSpPr>
          <p:cNvPr id="3" name="Content Placeholder 2"/>
          <p:cNvSpPr>
            <a:spLocks noGrp="1"/>
          </p:cNvSpPr>
          <p:nvPr>
            <p:ph idx="1"/>
          </p:nvPr>
        </p:nvSpPr>
        <p:spPr/>
        <p:txBody>
          <a:bodyPr/>
          <a:lstStyle/>
          <a:p>
            <a:r>
              <a:rPr lang="en-US" dirty="0" smtClean="0"/>
              <a:t>Unique – Due to double arterial blood supply</a:t>
            </a:r>
          </a:p>
          <a:p>
            <a:pPr>
              <a:buNone/>
            </a:pPr>
            <a:r>
              <a:rPr lang="en-US" dirty="0" smtClean="0"/>
              <a:t>                                  double venous drainage.</a:t>
            </a:r>
          </a:p>
          <a:p>
            <a:endParaRPr lang="en-US" dirty="0" smtClean="0"/>
          </a:p>
          <a:p>
            <a:r>
              <a:rPr lang="en-US" dirty="0" smtClean="0"/>
              <a:t>Pulmonary Arteries: 1)Elastic (&gt;500µm)</a:t>
            </a:r>
          </a:p>
          <a:p>
            <a:pPr>
              <a:buNone/>
            </a:pPr>
            <a:r>
              <a:rPr lang="en-US" dirty="0" smtClean="0"/>
              <a:t>                                         2)Muscular(&lt;500µm)</a:t>
            </a:r>
          </a:p>
          <a:p>
            <a:pPr>
              <a:buNone/>
            </a:pPr>
            <a:r>
              <a:rPr lang="en-US" dirty="0" smtClean="0"/>
              <a:t>                                         3)Arterioles</a:t>
            </a:r>
          </a:p>
          <a:p>
            <a:endParaRPr lang="en-US" dirty="0"/>
          </a:p>
        </p:txBody>
      </p:sp>
      <p:sp>
        <p:nvSpPr>
          <p:cNvPr id="4" name="Oval 3"/>
          <p:cNvSpPr/>
          <p:nvPr/>
        </p:nvSpPr>
        <p:spPr>
          <a:xfrm>
            <a:off x="3886200" y="3733800"/>
            <a:ext cx="44196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HEMODYNAMICS</a:t>
            </a:r>
            <a:endParaRPr lang="en-US" dirty="0"/>
          </a:p>
        </p:txBody>
      </p:sp>
      <p:sp>
        <p:nvSpPr>
          <p:cNvPr id="3" name="Content Placeholder 2"/>
          <p:cNvSpPr>
            <a:spLocks noGrp="1"/>
          </p:cNvSpPr>
          <p:nvPr>
            <p:ph idx="1"/>
          </p:nvPr>
        </p:nvSpPr>
        <p:spPr/>
        <p:txBody>
          <a:bodyPr/>
          <a:lstStyle/>
          <a:p>
            <a:r>
              <a:rPr lang="en-US" dirty="0" smtClean="0"/>
              <a:t>Pulmonary circulation: High Flow</a:t>
            </a:r>
          </a:p>
          <a:p>
            <a:pPr>
              <a:buNone/>
            </a:pPr>
            <a:r>
              <a:rPr lang="en-US" dirty="0" smtClean="0"/>
              <a:t>                                             Low Pressure</a:t>
            </a:r>
          </a:p>
          <a:p>
            <a:pPr>
              <a:buNone/>
            </a:pPr>
            <a:r>
              <a:rPr lang="en-US" dirty="0" smtClean="0"/>
              <a:t>                                             Low Resistance</a:t>
            </a:r>
          </a:p>
          <a:p>
            <a:pPr>
              <a:buNone/>
            </a:pPr>
            <a:r>
              <a:rPr lang="en-US" dirty="0" smtClean="0"/>
              <a:t>Normal </a:t>
            </a:r>
            <a:r>
              <a:rPr lang="en-US" dirty="0" err="1" smtClean="0"/>
              <a:t>mPAP</a:t>
            </a:r>
            <a:r>
              <a:rPr lang="en-US" dirty="0" smtClean="0"/>
              <a:t> at rest:  14.0 +/- 3.3</a:t>
            </a:r>
          </a:p>
          <a:p>
            <a:pPr>
              <a:buNone/>
            </a:pPr>
            <a:r>
              <a:rPr lang="en-US" dirty="0" smtClean="0"/>
              <a:t>                                         Independent of sex</a:t>
            </a:r>
          </a:p>
          <a:p>
            <a:pPr>
              <a:buNone/>
            </a:pPr>
            <a:r>
              <a:rPr lang="en-US" dirty="0" smtClean="0"/>
              <a:t>                                         Slight influence of age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remya\Desktop\PAH IMAGES\F1.large.jpg"/>
          <p:cNvPicPr>
            <a:picLocks noGrp="1" noChangeAspect="1" noChangeArrowheads="1"/>
          </p:cNvPicPr>
          <p:nvPr>
            <p:ph idx="1"/>
          </p:nvPr>
        </p:nvPicPr>
        <p:blipFill>
          <a:blip r:embed="rId2"/>
          <a:srcRect/>
          <a:stretch>
            <a:fillRect/>
          </a:stretch>
        </p:blipFill>
        <p:spPr bwMode="auto">
          <a:xfrm>
            <a:off x="914400" y="762000"/>
            <a:ext cx="7391400" cy="5237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4" name="Title 1"/>
          <p:cNvSpPr>
            <a:spLocks noGrp="1" noChangeArrowheads="1"/>
          </p:cNvSpPr>
          <p:nvPr>
            <p:ph type="title" idx="4294967295"/>
          </p:nvPr>
        </p:nvSpPr>
        <p:spPr>
          <a:xfrm>
            <a:off x="685800" y="228600"/>
            <a:ext cx="7772400" cy="1143000"/>
          </a:xfrm>
          <a:ln/>
        </p:spPr>
        <p:txBody>
          <a:bodyPr>
            <a:normAutofit fontScale="90000"/>
          </a:bodyPr>
          <a:lstStyle/>
          <a:p>
            <a:r>
              <a:rPr lang="en-US" sz="3600" b="0">
                <a:solidFill>
                  <a:srgbClr val="FFC000"/>
                </a:solidFill>
                <a:latin typeface="Calibri" pitchFamily="34" charset="0"/>
              </a:rPr>
              <a:t>Mean PAP in patients with different causes of pulmonary hypertension (PH)</a:t>
            </a:r>
          </a:p>
        </p:txBody>
      </p:sp>
      <p:pic>
        <p:nvPicPr>
          <p:cNvPr id="2365" name="Picture 2"/>
          <p:cNvPicPr preferRelativeResize="0">
            <a:picLocks noChangeArrowheads="1"/>
          </p:cNvPicPr>
          <p:nvPr/>
        </p:nvPicPr>
        <p:blipFill>
          <a:blip r:embed="rId2"/>
          <a:srcRect l="35770" t="36548" r="31917" b="27411"/>
          <a:stretch>
            <a:fillRect/>
          </a:stretch>
        </p:blipFill>
        <p:spPr bwMode="auto">
          <a:xfrm>
            <a:off x="838200" y="1600200"/>
            <a:ext cx="7467600" cy="4800600"/>
          </a:xfrm>
          <a:prstGeom prst="rect">
            <a:avLst/>
          </a:prstGeom>
          <a:noFill/>
          <a:ln w="9525" cap="flat" algn="ctr">
            <a:noFill/>
            <a:prstDash val="solid"/>
            <a:round/>
            <a:headEnd type="none" w="med" len="med"/>
            <a:tailEnd type="none" w="med" len="med"/>
          </a:ln>
          <a:effectLst/>
        </p:spPr>
      </p:pic>
      <p:sp>
        <p:nvSpPr>
          <p:cNvPr id="2366" name="Oval 3"/>
          <p:cNvSpPr>
            <a:spLocks noChangeArrowheads="1"/>
          </p:cNvSpPr>
          <p:nvPr/>
        </p:nvSpPr>
        <p:spPr bwMode="auto">
          <a:xfrm>
            <a:off x="5181600" y="4038600"/>
            <a:ext cx="2286000" cy="2057400"/>
          </a:xfrm>
          <a:prstGeom prst="ellipse">
            <a:avLst/>
          </a:prstGeom>
          <a:noFill/>
          <a:ln w="25400" cap="flat" algn="ctr">
            <a:solidFill>
              <a:srgbClr val="FF0000"/>
            </a:solidFill>
            <a:prstDash val="solid"/>
            <a:round/>
            <a:headEnd type="none" w="med" len="med"/>
            <a:tailEnd type="none" w="med" len="med"/>
          </a:ln>
        </p:spPr>
        <p:txBody>
          <a:bodyPr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childTnLst>
                                    <p:set>
                                      <p:cBhvr>
                                        <p:cTn id="6" dur="1" fill="hold">
                                          <p:stCondLst>
                                            <p:cond delay="0"/>
                                          </p:stCondLst>
                                        </p:cTn>
                                        <p:tgtEl>
                                          <p:spTgt spid="2366"/>
                                        </p:tgtEl>
                                        <p:attrNameLst>
                                          <p:attrName>style.visibility</p:attrName>
                                        </p:attrNameLst>
                                      </p:cBhvr>
                                      <p:to>
                                        <p:strVal val="visible"/>
                                      </p:to>
                                    </p:set>
                                    <p:animEffect transition="in" filter="wipe(down)">
                                      <p:cBhvr>
                                        <p:cTn id="7" dur="500"/>
                                        <p:tgtEl>
                                          <p:spTgt spid="2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1 PH: PAH</a:t>
            </a:r>
            <a:endParaRPr lang="en-US" dirty="0"/>
          </a:p>
        </p:txBody>
      </p:sp>
      <p:sp>
        <p:nvSpPr>
          <p:cNvPr id="3" name="Content Placeholder 2"/>
          <p:cNvSpPr>
            <a:spLocks noGrp="1"/>
          </p:cNvSpPr>
          <p:nvPr>
            <p:ph idx="1"/>
          </p:nvPr>
        </p:nvSpPr>
        <p:spPr/>
        <p:txBody>
          <a:bodyPr/>
          <a:lstStyle/>
          <a:p>
            <a:r>
              <a:rPr lang="en-US" dirty="0" err="1" smtClean="0"/>
              <a:t>Prevalance</a:t>
            </a:r>
            <a:r>
              <a:rPr lang="en-US" dirty="0" smtClean="0"/>
              <a:t>: 15-50/million</a:t>
            </a:r>
          </a:p>
        </p:txBody>
      </p:sp>
      <p:pic>
        <p:nvPicPr>
          <p:cNvPr id="4" name="Content Placeholder 3"/>
          <p:cNvPicPr preferRelativeResize="0">
            <a:picLocks noChangeArrowheads="1"/>
          </p:cNvPicPr>
          <p:nvPr/>
        </p:nvPicPr>
        <p:blipFill>
          <a:blip r:embed="rId2"/>
          <a:srcRect l="29051" t="31239" r="29723" b="28484"/>
          <a:stretch>
            <a:fillRect/>
          </a:stretch>
        </p:blipFill>
        <p:spPr>
          <a:xfrm>
            <a:off x="457200" y="2209800"/>
            <a:ext cx="9067800" cy="4495800"/>
          </a:xfrm>
          <a:prstGeom prst="rect">
            <a:avLst/>
          </a:prstGeo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8" name="Title 1"/>
          <p:cNvSpPr>
            <a:spLocks noGrp="1" noChangeArrowheads="1"/>
          </p:cNvSpPr>
          <p:nvPr>
            <p:ph type="title" idx="4294967295"/>
          </p:nvPr>
        </p:nvSpPr>
        <p:spPr>
          <a:xfrm>
            <a:off x="685800" y="533400"/>
            <a:ext cx="7772400" cy="1143000"/>
          </a:xfrm>
          <a:ln/>
        </p:spPr>
        <p:txBody>
          <a:bodyPr>
            <a:normAutofit fontScale="90000"/>
          </a:bodyPr>
          <a:lstStyle/>
          <a:p>
            <a:r>
              <a:rPr lang="en-US" sz="3600" u="sng" dirty="0" smtClean="0">
                <a:latin typeface="Calibri" pitchFamily="34" charset="0"/>
              </a:rPr>
              <a:t>Heritable Pulmonary </a:t>
            </a:r>
            <a:r>
              <a:rPr lang="en-US" sz="3600" u="sng" dirty="0">
                <a:latin typeface="Calibri" pitchFamily="34" charset="0"/>
              </a:rPr>
              <a:t>Arterial Hypertension</a:t>
            </a:r>
          </a:p>
        </p:txBody>
      </p:sp>
      <p:sp>
        <p:nvSpPr>
          <p:cNvPr id="2309" name="Content Placeholder 2"/>
          <p:cNvSpPr>
            <a:spLocks noGrp="1" noChangeArrowheads="1"/>
          </p:cNvSpPr>
          <p:nvPr>
            <p:ph idx="4294967295"/>
          </p:nvPr>
        </p:nvSpPr>
        <p:spPr>
          <a:xfrm>
            <a:off x="685800" y="1981200"/>
            <a:ext cx="7924800" cy="4419600"/>
          </a:xfrm>
          <a:ln/>
        </p:spPr>
        <p:txBody>
          <a:bodyPr/>
          <a:lstStyle/>
          <a:p>
            <a:r>
              <a:rPr lang="en-US" sz="2400" b="0" dirty="0">
                <a:latin typeface="Calibri" pitchFamily="34" charset="0"/>
              </a:rPr>
              <a:t>Reported in approximately 6% to 10% of patients with PAH.</a:t>
            </a:r>
          </a:p>
          <a:p>
            <a:endParaRPr lang="en-US" sz="2400" b="0" dirty="0">
              <a:latin typeface="Calibri" pitchFamily="34" charset="0"/>
            </a:endParaRPr>
          </a:p>
          <a:p>
            <a:r>
              <a:rPr lang="en-US" sz="2400" b="0" dirty="0">
                <a:latin typeface="Calibri" pitchFamily="34" charset="0"/>
              </a:rPr>
              <a:t>Mutations in 3 receptors of the TGF-ß family identified in heritable PAH</a:t>
            </a:r>
          </a:p>
          <a:p>
            <a:pPr marL="914400" lvl="1" indent="-514350">
              <a:buFont typeface="Verdana Ref"/>
              <a:buAutoNum type="romanUcPeriod"/>
            </a:pPr>
            <a:r>
              <a:rPr lang="en-US" sz="2000" b="0" i="1" dirty="0">
                <a:latin typeface="Calibri" pitchFamily="34" charset="0"/>
              </a:rPr>
              <a:t>Bone morphogenetic protein receptor 2 (BMPR 2)</a:t>
            </a:r>
          </a:p>
          <a:p>
            <a:pPr marL="914400" lvl="1" indent="-514350">
              <a:buFont typeface="Verdana Ref"/>
              <a:buAutoNum type="romanUcPeriod"/>
            </a:pPr>
            <a:r>
              <a:rPr lang="en-US" sz="2000" b="0" i="1" dirty="0" err="1">
                <a:latin typeface="Calibri" pitchFamily="34" charset="0"/>
              </a:rPr>
              <a:t>Activin</a:t>
            </a:r>
            <a:r>
              <a:rPr lang="en-US" sz="2000" b="0" i="1" dirty="0">
                <a:latin typeface="Calibri" pitchFamily="34" charset="0"/>
              </a:rPr>
              <a:t> receptor-like </a:t>
            </a:r>
            <a:r>
              <a:rPr lang="en-US" sz="2000" b="0" i="1" dirty="0" err="1">
                <a:latin typeface="Calibri" pitchFamily="34" charset="0"/>
              </a:rPr>
              <a:t>kinase</a:t>
            </a:r>
            <a:r>
              <a:rPr lang="en-US" sz="2000" b="0" i="1" dirty="0">
                <a:latin typeface="Calibri" pitchFamily="34" charset="0"/>
              </a:rPr>
              <a:t> type 1, and </a:t>
            </a:r>
          </a:p>
          <a:p>
            <a:pPr marL="914400" lvl="1" indent="-514350">
              <a:buFont typeface="Verdana Ref"/>
              <a:buAutoNum type="romanUcPeriod"/>
            </a:pPr>
            <a:r>
              <a:rPr lang="en-US" sz="2000" b="0" i="1" dirty="0" err="1">
                <a:latin typeface="Calibri" pitchFamily="34" charset="0"/>
              </a:rPr>
              <a:t>Endoglin</a:t>
            </a:r>
            <a:endParaRPr lang="en-US" sz="2000" b="0" i="1" dirty="0">
              <a:latin typeface="Calibri" pitchFamily="34" charset="0"/>
            </a:endParaRPr>
          </a:p>
          <a:p>
            <a:pPr marL="914400" lvl="1" indent="-514350">
              <a:buFont typeface="Verdana Ref"/>
              <a:buAutoNum type="romanUcPeriod"/>
            </a:pPr>
            <a:endParaRPr lang="en-US" sz="2000" b="0" i="1" dirty="0">
              <a:latin typeface="Calibri" pitchFamily="34" charset="0"/>
            </a:endParaRPr>
          </a:p>
          <a:p>
            <a:r>
              <a:rPr lang="en-US" sz="2400" b="0" dirty="0">
                <a:latin typeface="Calibri" pitchFamily="34" charset="0"/>
              </a:rPr>
              <a:t>50% to 90% of mutations in BMPR2</a:t>
            </a:r>
            <a:r>
              <a:rPr lang="en-US" sz="2400" b="0" dirty="0" smtClean="0">
                <a:latin typeface="Calibri" pitchFamily="34" charset="0"/>
              </a:rPr>
              <a:t>.</a:t>
            </a:r>
          </a:p>
          <a:p>
            <a:r>
              <a:rPr lang="en-US" sz="2400" b="0" dirty="0" smtClean="0">
                <a:latin typeface="Calibri" pitchFamily="34" charset="0"/>
              </a:rPr>
              <a:t>Latest additions to the list are: Cav1 and KCNK3 (TGF-</a:t>
            </a:r>
            <a:r>
              <a:rPr lang="el-GR" sz="2400" b="0" dirty="0" smtClean="0">
                <a:latin typeface="Calibri" pitchFamily="34" charset="0"/>
              </a:rPr>
              <a:t>β</a:t>
            </a:r>
            <a:r>
              <a:rPr lang="en-US" sz="2400" b="0" dirty="0" smtClean="0">
                <a:latin typeface="Calibri" pitchFamily="34" charset="0"/>
              </a:rPr>
              <a:t> independent)</a:t>
            </a:r>
            <a:endParaRPr lang="en-US" sz="2400" b="0"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4"/>
          <p:cNvPicPr preferRelativeResize="0">
            <a:picLocks noGrp="1" noChangeArrowheads="1"/>
          </p:cNvPicPr>
          <p:nvPr>
            <p:ph idx="1"/>
          </p:nvPr>
        </p:nvPicPr>
        <p:blipFill>
          <a:blip r:embed="rId2"/>
          <a:srcRect l="20049" t="13318" r="20386" b="9442"/>
          <a:stretch>
            <a:fillRect/>
          </a:stretch>
        </p:blipFill>
        <p:spPr>
          <a:xfrm>
            <a:off x="381000" y="228600"/>
            <a:ext cx="8381999" cy="6172200"/>
          </a:xfrm>
          <a:ln w="38100">
            <a:solidFill>
              <a:srgbClr val="000000"/>
            </a:solidFill>
            <a:miter lim="1000000"/>
          </a:ln>
          <a:effectLst>
            <a:outerShdw dist="38100" dir="2700000" algn="tl" rotWithShape="0">
              <a:srgbClr val="000000">
                <a:alpha val="42999"/>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PATHOBIOLOGY</a:t>
            </a:r>
            <a:endParaRPr lang="en-US" dirty="0"/>
          </a:p>
        </p:txBody>
      </p:sp>
      <p:sp>
        <p:nvSpPr>
          <p:cNvPr id="3" name="Content Placeholder 2"/>
          <p:cNvSpPr>
            <a:spLocks noGrp="1"/>
          </p:cNvSpPr>
          <p:nvPr>
            <p:ph idx="1"/>
          </p:nvPr>
        </p:nvSpPr>
        <p:spPr/>
        <p:txBody>
          <a:bodyPr>
            <a:normAutofit fontScale="92500" lnSpcReduction="10000"/>
          </a:bodyPr>
          <a:lstStyle/>
          <a:p>
            <a:pPr>
              <a:buFont typeface="Courier New" pitchFamily="49" charset="0"/>
              <a:buChar char="o"/>
            </a:pPr>
            <a:r>
              <a:rPr lang="en-US" u="sng" dirty="0" smtClean="0"/>
              <a:t>Pulmonary Vasoconstriction</a:t>
            </a:r>
            <a:r>
              <a:rPr lang="en-US" dirty="0" smtClean="0"/>
              <a:t>:</a:t>
            </a:r>
          </a:p>
          <a:p>
            <a:r>
              <a:rPr lang="en-US" dirty="0" smtClean="0"/>
              <a:t>Early Component</a:t>
            </a:r>
          </a:p>
          <a:p>
            <a:r>
              <a:rPr lang="en-US" dirty="0" smtClean="0">
                <a:latin typeface="Calibri" pitchFamily="34" charset="0"/>
              </a:rPr>
              <a:t>Voltage-dependent and calcium-dependent          potassium channels (PASMCs)  modulate pulmonary vascular tone  </a:t>
            </a:r>
            <a:r>
              <a:rPr lang="en-US" dirty="0" smtClean="0">
                <a:latin typeface="Calibri" pitchFamily="34" charset="0"/>
                <a:sym typeface="Wingdings" pitchFamily="2" charset="2"/>
              </a:rPr>
              <a:t> Abnormal in PAH</a:t>
            </a:r>
            <a:endParaRPr lang="en-US" dirty="0" smtClean="0"/>
          </a:p>
          <a:p>
            <a:pPr>
              <a:buFont typeface="Courier New" pitchFamily="49" charset="0"/>
              <a:buChar char="o"/>
            </a:pPr>
            <a:r>
              <a:rPr lang="en-US" u="sng" dirty="0" smtClean="0"/>
              <a:t>Abnormal endothelial dysfunction</a:t>
            </a:r>
          </a:p>
          <a:p>
            <a:pPr>
              <a:buFont typeface="Courier New" pitchFamily="49" charset="0"/>
              <a:buChar char="o"/>
            </a:pPr>
            <a:r>
              <a:rPr lang="en-US" u="sng" dirty="0" smtClean="0"/>
              <a:t>Pulmonary Vascular Proliferation</a:t>
            </a:r>
            <a:r>
              <a:rPr lang="en-US" dirty="0" smtClean="0"/>
              <a:t>:</a:t>
            </a:r>
          </a:p>
          <a:p>
            <a:r>
              <a:rPr lang="en-US" dirty="0" smtClean="0"/>
              <a:t>    Increased cellular proliferation</a:t>
            </a:r>
          </a:p>
          <a:p>
            <a:r>
              <a:rPr lang="en-US" dirty="0" smtClean="0"/>
              <a:t>    Decreased apoptosis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smtClean="0"/>
              <a:t>Pulmonary Hypertension (PH)</a:t>
            </a:r>
            <a:endParaRPr lang="en-US" b="1" dirty="0"/>
          </a:p>
          <a:p>
            <a:pPr>
              <a:buNone/>
            </a:pPr>
            <a:r>
              <a:rPr lang="en-US" dirty="0" smtClean="0"/>
              <a:t>    </a:t>
            </a:r>
            <a:r>
              <a:rPr lang="en-US" dirty="0" err="1" smtClean="0"/>
              <a:t>mPAP</a:t>
            </a:r>
            <a:r>
              <a:rPr lang="en-US" dirty="0" smtClean="0"/>
              <a:t> &gt; 25mm Hg at rest</a:t>
            </a:r>
          </a:p>
          <a:p>
            <a:pPr>
              <a:buNone/>
            </a:pPr>
            <a:endParaRPr lang="en-US" b="1" dirty="0" smtClean="0"/>
          </a:p>
          <a:p>
            <a:pPr>
              <a:buNone/>
            </a:pPr>
            <a:r>
              <a:rPr lang="en-US" b="1" dirty="0" smtClean="0"/>
              <a:t>Pulmonary arterial hypertension</a:t>
            </a:r>
          </a:p>
          <a:p>
            <a:r>
              <a:rPr lang="en-US" dirty="0" err="1" smtClean="0"/>
              <a:t>mPAP</a:t>
            </a:r>
            <a:r>
              <a:rPr lang="en-US" dirty="0" smtClean="0"/>
              <a:t> &gt; 25mm Hg at rest</a:t>
            </a:r>
          </a:p>
          <a:p>
            <a:r>
              <a:rPr lang="en-US" dirty="0" smtClean="0"/>
              <a:t>+PCWP(or LVEDP) ≤ 15mmHg</a:t>
            </a:r>
          </a:p>
          <a:p>
            <a:r>
              <a:rPr lang="en-US" dirty="0" smtClean="0"/>
              <a:t>+ PVR &gt; 3Wood units (“</a:t>
            </a:r>
            <a:r>
              <a:rPr lang="en-US" dirty="0"/>
              <a:t>new</a:t>
            </a:r>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u="sng" dirty="0" smtClean="0"/>
              <a:t>Extracellular Matrix Remodeling</a:t>
            </a:r>
          </a:p>
          <a:p>
            <a:r>
              <a:rPr lang="en-US" u="sng" dirty="0" smtClean="0"/>
              <a:t>Inflammation</a:t>
            </a:r>
            <a:r>
              <a:rPr lang="en-US" dirty="0" smtClean="0"/>
              <a:t>: </a:t>
            </a:r>
          </a:p>
          <a:p>
            <a:pPr>
              <a:buNone/>
            </a:pPr>
            <a:r>
              <a:rPr lang="en-US" dirty="0" smtClean="0"/>
              <a:t>    Inflammatory cell infiltration noted in arterial walls</a:t>
            </a:r>
          </a:p>
          <a:p>
            <a:pPr>
              <a:buNone/>
            </a:pPr>
            <a:r>
              <a:rPr lang="en-US" dirty="0" smtClean="0"/>
              <a:t>    IL-1,IL-2,</a:t>
            </a:r>
            <a:r>
              <a:rPr lang="en-US" b="1" dirty="0" smtClean="0">
                <a:solidFill>
                  <a:srgbClr val="FF0000"/>
                </a:solidFill>
              </a:rPr>
              <a:t>IL-6</a:t>
            </a:r>
            <a:r>
              <a:rPr lang="en-US" dirty="0" smtClean="0"/>
              <a:t>,IL-8,IL-10,IL-12,TNF-</a:t>
            </a:r>
            <a:r>
              <a:rPr lang="el-GR" dirty="0" smtClean="0"/>
              <a:t>α</a:t>
            </a:r>
            <a:endParaRPr lang="en-US" dirty="0" smtClean="0"/>
          </a:p>
          <a:p>
            <a:pPr>
              <a:buNone/>
            </a:pPr>
            <a:r>
              <a:rPr lang="en-US" dirty="0" smtClean="0"/>
              <a:t>*IL-6 receptor antibody </a:t>
            </a:r>
            <a:r>
              <a:rPr lang="en-US" dirty="0" err="1" smtClean="0"/>
              <a:t>tocilizumab</a:t>
            </a:r>
            <a:r>
              <a:rPr lang="en-US" dirty="0" smtClean="0"/>
              <a:t> reduced the severity of PH in pts with </a:t>
            </a:r>
            <a:r>
              <a:rPr lang="en-US" dirty="0" err="1" smtClean="0"/>
              <a:t>Castleman</a:t>
            </a:r>
            <a:r>
              <a:rPr lang="en-US" dirty="0" smtClean="0"/>
              <a:t> disease.</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Pulmonary veins are classically unaffected in PAH but are affected in pulmonary </a:t>
            </a:r>
            <a:r>
              <a:rPr lang="en-US" dirty="0" err="1" smtClean="0"/>
              <a:t>veno</a:t>
            </a:r>
            <a:r>
              <a:rPr lang="en-US" dirty="0" smtClean="0"/>
              <a:t>-occlusive disease.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RV PATHOLOGICAL CHANGES</a:t>
            </a:r>
            <a:endParaRPr lang="en-US" dirty="0"/>
          </a:p>
        </p:txBody>
      </p:sp>
      <p:sp>
        <p:nvSpPr>
          <p:cNvPr id="3" name="Content Placeholder 2"/>
          <p:cNvSpPr>
            <a:spLocks noGrp="1"/>
          </p:cNvSpPr>
          <p:nvPr>
            <p:ph idx="1"/>
          </p:nvPr>
        </p:nvSpPr>
        <p:spPr/>
        <p:txBody>
          <a:bodyPr>
            <a:normAutofit fontScale="92500"/>
          </a:bodyPr>
          <a:lstStyle/>
          <a:p>
            <a:r>
              <a:rPr lang="en-US" b="1" dirty="0" smtClean="0"/>
              <a:t>RV Metabolic Derangements</a:t>
            </a:r>
            <a:r>
              <a:rPr lang="en-US" dirty="0" smtClean="0"/>
              <a:t>:</a:t>
            </a:r>
          </a:p>
          <a:p>
            <a:pPr>
              <a:buFont typeface="Courier New" pitchFamily="49" charset="0"/>
              <a:buChar char="o"/>
            </a:pPr>
            <a:r>
              <a:rPr lang="en-US" dirty="0" smtClean="0"/>
              <a:t>Shift from oxidative to anaerobic metabolism    is noted</a:t>
            </a:r>
          </a:p>
          <a:p>
            <a:pPr>
              <a:buFont typeface="Courier New" pitchFamily="49" charset="0"/>
              <a:buChar char="o"/>
            </a:pPr>
            <a:r>
              <a:rPr lang="en-US" dirty="0" smtClean="0"/>
              <a:t>Increased fatty acid oxidation</a:t>
            </a:r>
          </a:p>
          <a:p>
            <a:pPr>
              <a:buFont typeface="Courier New" pitchFamily="49" charset="0"/>
              <a:buChar char="o"/>
            </a:pPr>
            <a:r>
              <a:rPr lang="en-US" dirty="0" err="1" smtClean="0"/>
              <a:t>Glutaminolysis</a:t>
            </a:r>
            <a:r>
              <a:rPr lang="en-US" dirty="0" smtClean="0"/>
              <a:t> is noted</a:t>
            </a:r>
          </a:p>
          <a:p>
            <a:r>
              <a:rPr lang="en-US" b="1" dirty="0" smtClean="0"/>
              <a:t>RV Ischemia</a:t>
            </a:r>
            <a:r>
              <a:rPr lang="en-US" dirty="0" smtClean="0"/>
              <a:t>:</a:t>
            </a:r>
          </a:p>
          <a:p>
            <a:pPr>
              <a:buFont typeface="Courier New" pitchFamily="49" charset="0"/>
              <a:buChar char="o"/>
            </a:pPr>
            <a:r>
              <a:rPr lang="en-US" dirty="0" smtClean="0"/>
              <a:t>Perfusion from RCA occurs only in diastole in PH.</a:t>
            </a:r>
          </a:p>
          <a:p>
            <a:pPr>
              <a:buFont typeface="Courier New" pitchFamily="49" charset="0"/>
              <a:buChar char="o"/>
            </a:pPr>
            <a:r>
              <a:rPr lang="en-US" dirty="0" smtClean="0"/>
              <a:t>Impaired angiogenesis (</a:t>
            </a:r>
            <a:r>
              <a:rPr lang="en-US" dirty="0" err="1" smtClean="0"/>
              <a:t>SSc</a:t>
            </a:r>
            <a:r>
              <a:rPr lang="en-US" dirty="0" smtClean="0"/>
              <a: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RV calcium mishandling</a:t>
            </a:r>
          </a:p>
          <a:p>
            <a:r>
              <a:rPr lang="en-US" b="1" dirty="0" err="1" smtClean="0"/>
              <a:t>Sarcomere</a:t>
            </a:r>
            <a:r>
              <a:rPr lang="en-US" b="1" dirty="0" smtClean="0"/>
              <a:t> Remodeling</a:t>
            </a:r>
            <a:r>
              <a:rPr lang="en-US" dirty="0" smtClean="0"/>
              <a:t>: Increased </a:t>
            </a:r>
            <a:r>
              <a:rPr lang="el-GR" dirty="0" smtClean="0"/>
              <a:t>β</a:t>
            </a:r>
            <a:r>
              <a:rPr lang="en-US" dirty="0" smtClean="0"/>
              <a:t> Myosin</a:t>
            </a:r>
          </a:p>
          <a:p>
            <a:pPr>
              <a:buNone/>
            </a:pPr>
            <a:r>
              <a:rPr lang="en-US" dirty="0" smtClean="0"/>
              <a:t>                                          Decreased </a:t>
            </a:r>
            <a:r>
              <a:rPr lang="el-GR" dirty="0" smtClean="0"/>
              <a:t>α</a:t>
            </a:r>
            <a:r>
              <a:rPr lang="en-US" dirty="0" smtClean="0"/>
              <a:t> Myosin</a:t>
            </a:r>
          </a:p>
          <a:p>
            <a:pPr>
              <a:buNone/>
            </a:pPr>
            <a:r>
              <a:rPr lang="en-US" dirty="0" smtClean="0"/>
              <a:t>                                         Changes in </a:t>
            </a:r>
            <a:r>
              <a:rPr lang="en-US" dirty="0" err="1" smtClean="0"/>
              <a:t>actin</a:t>
            </a:r>
            <a:r>
              <a:rPr lang="en-US" dirty="0" smtClean="0"/>
              <a:t> </a:t>
            </a:r>
            <a:r>
              <a:rPr lang="en-US" dirty="0" err="1" smtClean="0"/>
              <a:t>isoforms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DRUG AND TOXIN INDUCED PAH</a:t>
            </a:r>
            <a:endParaRPr lang="en-US" u="sng" dirty="0"/>
          </a:p>
        </p:txBody>
      </p:sp>
      <p:sp>
        <p:nvSpPr>
          <p:cNvPr id="3" name="Content Placeholder 2"/>
          <p:cNvSpPr>
            <a:spLocks noGrp="1"/>
          </p:cNvSpPr>
          <p:nvPr>
            <p:ph idx="1"/>
          </p:nvPr>
        </p:nvSpPr>
        <p:spPr/>
        <p:txBody>
          <a:bodyPr>
            <a:normAutofit fontScale="85000" lnSpcReduction="20000"/>
          </a:bodyPr>
          <a:lstStyle/>
          <a:p>
            <a:r>
              <a:rPr lang="en-US" b="1" dirty="0"/>
              <a:t>D</a:t>
            </a:r>
            <a:r>
              <a:rPr lang="en-US" b="1" dirty="0" smtClean="0"/>
              <a:t>efinite association</a:t>
            </a:r>
            <a:r>
              <a:rPr lang="en-US" dirty="0" smtClean="0"/>
              <a:t>: An association is demonstrated by an epidemic or a large multicenter epidemiologic study. </a:t>
            </a:r>
          </a:p>
          <a:p>
            <a:r>
              <a:rPr lang="en-US" b="1" dirty="0"/>
              <a:t>L</a:t>
            </a:r>
            <a:r>
              <a:rPr lang="en-US" b="1" dirty="0" smtClean="0"/>
              <a:t>ikely association</a:t>
            </a:r>
            <a:r>
              <a:rPr lang="en-US" dirty="0" smtClean="0"/>
              <a:t>: </a:t>
            </a:r>
            <a:r>
              <a:rPr lang="en-US" dirty="0"/>
              <a:t>D</a:t>
            </a:r>
            <a:r>
              <a:rPr lang="en-US" dirty="0" smtClean="0"/>
              <a:t>efined </a:t>
            </a:r>
            <a:r>
              <a:rPr lang="en-US" dirty="0"/>
              <a:t>as a single case-control </a:t>
            </a:r>
            <a:r>
              <a:rPr lang="en-US" dirty="0" smtClean="0"/>
              <a:t>study demonstrating </a:t>
            </a:r>
            <a:r>
              <a:rPr lang="en-US" dirty="0"/>
              <a:t>an association or a multiple-case </a:t>
            </a:r>
            <a:r>
              <a:rPr lang="en-US" dirty="0" smtClean="0"/>
              <a:t>series.</a:t>
            </a:r>
          </a:p>
          <a:p>
            <a:r>
              <a:rPr lang="en-US" b="1" dirty="0" smtClean="0"/>
              <a:t>Possible association</a:t>
            </a:r>
            <a:r>
              <a:rPr lang="en-US" dirty="0" smtClean="0"/>
              <a:t>: Drugs </a:t>
            </a:r>
            <a:r>
              <a:rPr lang="en-US" dirty="0"/>
              <a:t>with similar mechanisms of </a:t>
            </a:r>
            <a:r>
              <a:rPr lang="en-US" dirty="0" smtClean="0"/>
              <a:t>action as </a:t>
            </a:r>
            <a:r>
              <a:rPr lang="en-US" dirty="0"/>
              <a:t>those in the definite or likely category but </a:t>
            </a:r>
            <a:r>
              <a:rPr lang="en-US" dirty="0" smtClean="0"/>
              <a:t>have not yet </a:t>
            </a:r>
            <a:r>
              <a:rPr lang="en-US" dirty="0"/>
              <a:t>been studied. </a:t>
            </a:r>
            <a:endParaRPr lang="en-US" dirty="0" smtClean="0"/>
          </a:p>
          <a:p>
            <a:r>
              <a:rPr lang="en-US" b="1" dirty="0"/>
              <a:t>U</a:t>
            </a:r>
            <a:r>
              <a:rPr lang="en-US" b="1" dirty="0" smtClean="0"/>
              <a:t>nlikely association</a:t>
            </a:r>
            <a:r>
              <a:rPr lang="en-US" dirty="0" smtClean="0"/>
              <a:t>: Drug </a:t>
            </a:r>
            <a:r>
              <a:rPr lang="en-US" dirty="0"/>
              <a:t>has been studied in epidemiologic </a:t>
            </a:r>
            <a:r>
              <a:rPr lang="en-US" dirty="0" smtClean="0"/>
              <a:t>studies and </a:t>
            </a:r>
            <a:r>
              <a:rPr lang="en-US" dirty="0"/>
              <a:t>an association with PAH has not been demonstrated.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457200" y="304800"/>
            <a:ext cx="8434388" cy="5867400"/>
          </a:xfrm>
          <a:prstGeom prst="rect">
            <a:avLst/>
          </a:prstGeom>
          <a:noFill/>
          <a:ln w="9525">
            <a:noFill/>
            <a:miter lim="800000"/>
            <a:headEnd/>
            <a:tailEnd/>
          </a:ln>
          <a:effectLst/>
        </p:spPr>
      </p:pic>
      <p:sp>
        <p:nvSpPr>
          <p:cNvPr id="5" name="Oval 4"/>
          <p:cNvSpPr/>
          <p:nvPr/>
        </p:nvSpPr>
        <p:spPr>
          <a:xfrm>
            <a:off x="152400" y="3200400"/>
            <a:ext cx="2057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562600" y="3352800"/>
            <a:ext cx="32766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33400" y="5715000"/>
            <a:ext cx="1447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Font typeface="Courier New" pitchFamily="49" charset="0"/>
              <a:buChar char="o"/>
            </a:pPr>
            <a:r>
              <a:rPr lang="en-US" b="1" u="sng" dirty="0" smtClean="0"/>
              <a:t>PAH Assoc. with connective issue disorders</a:t>
            </a:r>
            <a:r>
              <a:rPr lang="en-US" dirty="0" smtClean="0"/>
              <a:t>.</a:t>
            </a:r>
          </a:p>
          <a:p>
            <a:r>
              <a:rPr lang="en-US" dirty="0" err="1" smtClean="0"/>
              <a:t>SSc</a:t>
            </a:r>
            <a:r>
              <a:rPr lang="en-US" dirty="0" smtClean="0"/>
              <a:t>- 8% to 12%.Routine screening </a:t>
            </a:r>
            <a:r>
              <a:rPr lang="en-US" dirty="0" err="1" smtClean="0"/>
              <a:t>adviced</a:t>
            </a:r>
            <a:r>
              <a:rPr lang="en-US" dirty="0" smtClean="0"/>
              <a:t>.</a:t>
            </a:r>
          </a:p>
          <a:p>
            <a:r>
              <a:rPr lang="en-US" dirty="0" smtClean="0"/>
              <a:t>Reduced DLCO precedes Echo changes.</a:t>
            </a:r>
          </a:p>
          <a:p>
            <a:pPr>
              <a:buFont typeface="Courier New" pitchFamily="49" charset="0"/>
              <a:buChar char="o"/>
            </a:pPr>
            <a:endParaRPr lang="en-US" dirty="0" smtClean="0"/>
          </a:p>
          <a:p>
            <a:pPr>
              <a:buFont typeface="Courier New" pitchFamily="49" charset="0"/>
              <a:buChar char="o"/>
            </a:pPr>
            <a:r>
              <a:rPr lang="en-US" b="1" u="sng" dirty="0" smtClean="0"/>
              <a:t>PAH Assoc. with HIV</a:t>
            </a:r>
          </a:p>
          <a:p>
            <a:r>
              <a:rPr lang="en-US" dirty="0" smtClean="0"/>
              <a:t>0.5%</a:t>
            </a:r>
          </a:p>
          <a:p>
            <a:r>
              <a:rPr lang="en-US" dirty="0" smtClean="0"/>
              <a:t>Independent of CD4</a:t>
            </a:r>
          </a:p>
          <a:p>
            <a:r>
              <a:rPr lang="en-US" dirty="0" smtClean="0"/>
              <a:t>HAART has not changed prevalence</a:t>
            </a:r>
          </a:p>
          <a:p>
            <a:r>
              <a:rPr lang="en-US" dirty="0" smtClean="0"/>
              <a:t>Unknown mech. Routine screening not recommended</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Courier New" pitchFamily="49" charset="0"/>
              <a:buChar char="o"/>
            </a:pPr>
            <a:r>
              <a:rPr lang="en-US" b="1" u="sng" dirty="0" smtClean="0"/>
              <a:t>PAH assoc. with Portal </a:t>
            </a:r>
            <a:r>
              <a:rPr lang="en-US" b="1" u="sng" dirty="0" err="1" smtClean="0"/>
              <a:t>Hyperension</a:t>
            </a:r>
            <a:r>
              <a:rPr lang="en-US" dirty="0" smtClean="0"/>
              <a:t>.</a:t>
            </a:r>
          </a:p>
          <a:p>
            <a:r>
              <a:rPr lang="en-US" dirty="0" smtClean="0"/>
              <a:t> </a:t>
            </a:r>
            <a:r>
              <a:rPr lang="en-US" dirty="0" err="1" smtClean="0"/>
              <a:t>a.k.a</a:t>
            </a:r>
            <a:r>
              <a:rPr lang="en-US" dirty="0" smtClean="0"/>
              <a:t> Porto Pulmonary Hypertension.</a:t>
            </a:r>
          </a:p>
          <a:p>
            <a:r>
              <a:rPr lang="en-US" dirty="0" smtClean="0"/>
              <a:t>Portal Hypertension and not the underlying CLD is the risk factor.</a:t>
            </a:r>
          </a:p>
          <a:p>
            <a:r>
              <a:rPr lang="en-US" dirty="0" smtClean="0"/>
              <a:t>Severity of CLD or severity of Portal Hypertension do not predict PPHT.</a:t>
            </a:r>
          </a:p>
          <a:p>
            <a:r>
              <a:rPr lang="en-US" dirty="0" err="1" smtClean="0"/>
              <a:t>mPAP</a:t>
            </a:r>
            <a:r>
              <a:rPr lang="en-US" dirty="0" smtClean="0"/>
              <a:t> &gt; 35mmHg is a contraindication for Liver Transplant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rmAutofit fontScale="90000"/>
          </a:bodyPr>
          <a:lstStyle/>
          <a:p>
            <a:r>
              <a:rPr lang="en-US" dirty="0" smtClean="0"/>
              <a:t>PAH Assoc with CHD</a:t>
            </a:r>
            <a:br>
              <a:rPr lang="en-US" dirty="0" smtClean="0"/>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990600" y="0"/>
            <a:ext cx="6629400" cy="6891714"/>
          </a:xfrm>
          <a:prstGeom prst="rect">
            <a:avLst/>
          </a:prstGeom>
          <a:noFill/>
          <a:ln w="9525">
            <a:noFill/>
            <a:miter lim="800000"/>
            <a:headEnd/>
            <a:tailEnd/>
          </a:ln>
          <a:effectLst/>
        </p:spPr>
      </p:pic>
      <p:sp>
        <p:nvSpPr>
          <p:cNvPr id="4" name="Rectangle 3"/>
          <p:cNvSpPr/>
          <p:nvPr/>
        </p:nvSpPr>
        <p:spPr>
          <a:xfrm>
            <a:off x="1066800" y="1143000"/>
            <a:ext cx="2667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1066800" y="2667000"/>
            <a:ext cx="21336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4267200"/>
            <a:ext cx="9144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5257800"/>
            <a:ext cx="1981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1" name="Title 1"/>
          <p:cNvSpPr>
            <a:spLocks noGrp="1" noChangeArrowheads="1"/>
          </p:cNvSpPr>
          <p:nvPr>
            <p:ph type="title" idx="4294967295"/>
          </p:nvPr>
        </p:nvSpPr>
        <p:spPr>
          <a:xfrm>
            <a:off x="228600" y="152400"/>
            <a:ext cx="8763000" cy="533400"/>
          </a:xfrm>
          <a:ln/>
        </p:spPr>
        <p:txBody>
          <a:bodyPr>
            <a:normAutofit fontScale="90000"/>
          </a:bodyPr>
          <a:lstStyle/>
          <a:p>
            <a:r>
              <a:rPr lang="en-US" sz="2400" dirty="0">
                <a:solidFill>
                  <a:srgbClr val="FFC000"/>
                </a:solidFill>
                <a:latin typeface="Calibri" pitchFamily="34" charset="0"/>
              </a:rPr>
              <a:t>Heath-Edwards classification of pulmonary vascular changes in congenital heart disease (1958)</a:t>
            </a:r>
          </a:p>
        </p:txBody>
      </p:sp>
      <p:sp>
        <p:nvSpPr>
          <p:cNvPr id="2232" name="Content Placeholder 3"/>
          <p:cNvSpPr>
            <a:spLocks noGrp="1" noChangeArrowheads="1"/>
          </p:cNvSpPr>
          <p:nvPr>
            <p:ph sz="half" idx="4294967295"/>
          </p:nvPr>
        </p:nvSpPr>
        <p:spPr>
          <a:xfrm>
            <a:off x="3886200" y="609600"/>
            <a:ext cx="4648200" cy="6019800"/>
          </a:xfrm>
          <a:ln/>
        </p:spPr>
        <p:txBody>
          <a:bodyPr/>
          <a:lstStyle/>
          <a:p>
            <a:pPr marL="0" indent="0"/>
            <a:endParaRPr lang="en-US" sz="2000" dirty="0">
              <a:latin typeface="Calibri" pitchFamily="34" charset="0"/>
            </a:endParaRPr>
          </a:p>
          <a:p>
            <a:pPr marL="0" indent="0"/>
            <a:r>
              <a:rPr lang="en-US" sz="2000" dirty="0">
                <a:solidFill>
                  <a:srgbClr val="00B050"/>
                </a:solidFill>
                <a:latin typeface="Calibri" pitchFamily="34" charset="0"/>
              </a:rPr>
              <a:t>Grade I: Medial hypertrophy.</a:t>
            </a:r>
          </a:p>
          <a:p>
            <a:pPr marL="0" indent="0"/>
            <a:endParaRPr lang="en-US" sz="2000" dirty="0">
              <a:latin typeface="Calibri" pitchFamily="34" charset="0"/>
            </a:endParaRPr>
          </a:p>
          <a:p>
            <a:pPr marL="0" indent="0"/>
            <a:endParaRPr lang="en-US" sz="2000" dirty="0">
              <a:latin typeface="Calibri" pitchFamily="34" charset="0"/>
            </a:endParaRPr>
          </a:p>
          <a:p>
            <a:pPr marL="0" indent="0"/>
            <a:endParaRPr lang="en-US" sz="2000" dirty="0">
              <a:latin typeface="Calibri" pitchFamily="34" charset="0"/>
            </a:endParaRPr>
          </a:p>
          <a:p>
            <a:pPr marL="0" indent="0">
              <a:buFontTx/>
              <a:buNone/>
            </a:pPr>
            <a:endParaRPr lang="en-US" sz="2000" dirty="0">
              <a:latin typeface="Calibri" pitchFamily="34" charset="0"/>
            </a:endParaRPr>
          </a:p>
          <a:p>
            <a:pPr marL="0" indent="0"/>
            <a:r>
              <a:rPr lang="en-US" sz="2000" dirty="0">
                <a:solidFill>
                  <a:srgbClr val="00B050"/>
                </a:solidFill>
                <a:latin typeface="Calibri" pitchFamily="34" charset="0"/>
              </a:rPr>
              <a:t>Grade II: Cellular </a:t>
            </a:r>
            <a:r>
              <a:rPr lang="en-US" sz="2000" dirty="0" err="1">
                <a:solidFill>
                  <a:srgbClr val="00B050"/>
                </a:solidFill>
                <a:latin typeface="Calibri" pitchFamily="34" charset="0"/>
              </a:rPr>
              <a:t>intimal</a:t>
            </a:r>
            <a:r>
              <a:rPr lang="en-US" sz="2000" dirty="0">
                <a:solidFill>
                  <a:srgbClr val="00B050"/>
                </a:solidFill>
                <a:latin typeface="Calibri" pitchFamily="34" charset="0"/>
              </a:rPr>
              <a:t> proliferation .</a:t>
            </a:r>
          </a:p>
          <a:p>
            <a:pPr marL="0" indent="0"/>
            <a:endParaRPr lang="en-US" sz="2000" dirty="0">
              <a:latin typeface="Calibri" pitchFamily="34" charset="0"/>
            </a:endParaRPr>
          </a:p>
          <a:p>
            <a:pPr marL="0" indent="0"/>
            <a:endParaRPr lang="en-US" sz="2000" dirty="0">
              <a:latin typeface="Calibri" pitchFamily="34" charset="0"/>
            </a:endParaRPr>
          </a:p>
          <a:p>
            <a:pPr marL="0" indent="0"/>
            <a:endParaRPr lang="en-US" sz="2000" dirty="0">
              <a:latin typeface="Calibri" pitchFamily="34" charset="0"/>
            </a:endParaRPr>
          </a:p>
          <a:p>
            <a:pPr marL="0" indent="0">
              <a:buFontTx/>
              <a:buNone/>
            </a:pPr>
            <a:endParaRPr lang="en-US" sz="2000" dirty="0">
              <a:latin typeface="Calibri" pitchFamily="34" charset="0"/>
            </a:endParaRPr>
          </a:p>
          <a:p>
            <a:pPr marL="0" indent="0"/>
            <a:r>
              <a:rPr lang="en-US" sz="2000" dirty="0">
                <a:solidFill>
                  <a:srgbClr val="00B050"/>
                </a:solidFill>
                <a:latin typeface="Calibri" pitchFamily="34" charset="0"/>
              </a:rPr>
              <a:t>Grade III: Occlusive changes.</a:t>
            </a:r>
          </a:p>
        </p:txBody>
      </p:sp>
      <p:pic>
        <p:nvPicPr>
          <p:cNvPr id="2235" name="Picture 6"/>
          <p:cNvPicPr preferRelativeResize="0">
            <a:picLocks noChangeArrowheads="1"/>
          </p:cNvPicPr>
          <p:nvPr/>
        </p:nvPicPr>
        <p:blipFill>
          <a:blip r:embed="rId2"/>
          <a:srcRect l="27567" t="40015" r="52972" b="35545"/>
          <a:stretch>
            <a:fillRect/>
          </a:stretch>
        </p:blipFill>
        <p:spPr bwMode="auto">
          <a:xfrm>
            <a:off x="609600" y="4876800"/>
            <a:ext cx="2590800" cy="1905000"/>
          </a:xfrm>
          <a:prstGeom prst="rect">
            <a:avLst/>
          </a:prstGeom>
          <a:noFill/>
          <a:ln w="38100" algn="ctr">
            <a:solidFill>
              <a:srgbClr val="FFC000"/>
            </a:solidFill>
            <a:prstDash val="solid"/>
            <a:miter lim="800000"/>
            <a:headEnd type="none" w="med" len="med"/>
            <a:tailEnd type="none" w="med" len="med"/>
          </a:ln>
          <a:effectLst>
            <a:outerShdw dist="38100" dir="2700000" algn="tl" rotWithShape="0">
              <a:srgbClr val="000000">
                <a:alpha val="42999"/>
              </a:srgbClr>
            </a:outerShdw>
          </a:effectLst>
        </p:spPr>
      </p:pic>
      <p:pic>
        <p:nvPicPr>
          <p:cNvPr id="2050" name="Picture 2"/>
          <p:cNvPicPr>
            <a:picLocks noChangeAspect="1" noChangeArrowheads="1"/>
          </p:cNvPicPr>
          <p:nvPr/>
        </p:nvPicPr>
        <p:blipFill>
          <a:blip r:embed="rId3"/>
          <a:srcRect/>
          <a:stretch>
            <a:fillRect/>
          </a:stretch>
        </p:blipFill>
        <p:spPr bwMode="auto">
          <a:xfrm>
            <a:off x="533400" y="457200"/>
            <a:ext cx="2696057" cy="2362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066800" y="2895600"/>
            <a:ext cx="1566863" cy="1934881"/>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334000"/>
          </a:xfrm>
        </p:spPr>
        <p:txBody>
          <a:bodyPr>
            <a:normAutofit fontScale="70000" lnSpcReduction="20000"/>
          </a:bodyPr>
          <a:lstStyle/>
          <a:p>
            <a:r>
              <a:rPr lang="en-US" dirty="0" smtClean="0"/>
              <a:t>Survival of patients with ES is better than those with IPAH because:</a:t>
            </a:r>
          </a:p>
          <a:p>
            <a:pPr>
              <a:buNone/>
            </a:pPr>
            <a:r>
              <a:rPr lang="en-US" dirty="0" smtClean="0"/>
              <a:t>                        RV adaptive response occurs</a:t>
            </a:r>
          </a:p>
          <a:p>
            <a:pPr>
              <a:buNone/>
            </a:pPr>
            <a:r>
              <a:rPr lang="en-US" dirty="0" smtClean="0"/>
              <a:t>                        Sustain increased </a:t>
            </a:r>
            <a:r>
              <a:rPr lang="en-US" dirty="0" err="1" smtClean="0"/>
              <a:t>afterload</a:t>
            </a:r>
            <a:r>
              <a:rPr lang="en-US" dirty="0" smtClean="0"/>
              <a:t> better</a:t>
            </a:r>
          </a:p>
          <a:p>
            <a:endParaRPr lang="en-US" dirty="0" smtClean="0"/>
          </a:p>
          <a:p>
            <a:r>
              <a:rPr lang="en-US" dirty="0" smtClean="0"/>
              <a:t>Estimated 48% of patients with large unrepaired VSD develop ES.</a:t>
            </a:r>
          </a:p>
          <a:p>
            <a:endParaRPr lang="en-US" dirty="0" smtClean="0"/>
          </a:p>
          <a:p>
            <a:r>
              <a:rPr lang="en-US" dirty="0" smtClean="0"/>
              <a:t>ASD has a 7% risk.</a:t>
            </a:r>
          </a:p>
          <a:p>
            <a:r>
              <a:rPr lang="en-US" dirty="0" smtClean="0"/>
              <a:t>All VSDs together have a 11% risk                CONCOR REGISTRY</a:t>
            </a:r>
          </a:p>
          <a:p>
            <a:r>
              <a:rPr lang="en-US" dirty="0" smtClean="0"/>
              <a:t>AVSDs 41% risk</a:t>
            </a:r>
          </a:p>
          <a:p>
            <a:pPr>
              <a:buNone/>
            </a:pPr>
            <a:endParaRPr lang="en-US" dirty="0" smtClean="0"/>
          </a:p>
          <a:p>
            <a:pPr>
              <a:buNone/>
            </a:pPr>
            <a:endParaRPr lang="en-US" dirty="0" smtClean="0"/>
          </a:p>
          <a:p>
            <a:r>
              <a:rPr lang="en-US" dirty="0" smtClean="0"/>
              <a:t>Pressure rather than flow is more important for development of ES.</a:t>
            </a:r>
          </a:p>
          <a:p>
            <a:endParaRPr lang="en-US" dirty="0" smtClean="0"/>
          </a:p>
          <a:p>
            <a:r>
              <a:rPr lang="en-US" dirty="0" smtClean="0"/>
              <a:t>Endothelin-1 production is increased in patients with PH increased PVR and ES.</a:t>
            </a:r>
            <a:endParaRPr lang="en-US" dirty="0"/>
          </a:p>
        </p:txBody>
      </p:sp>
      <p:sp>
        <p:nvSpPr>
          <p:cNvPr id="4" name="Right Brace 3"/>
          <p:cNvSpPr/>
          <p:nvPr/>
        </p:nvSpPr>
        <p:spPr>
          <a:xfrm>
            <a:off x="5029200" y="3124200"/>
            <a:ext cx="76200" cy="11430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Pre tricuspid ES has worse outcome than post tricuspid ES.</a:t>
            </a:r>
          </a:p>
          <a:p>
            <a:endParaRPr lang="en-US" b="1" u="sng" dirty="0" smtClean="0"/>
          </a:p>
          <a:p>
            <a:r>
              <a:rPr lang="en-US" b="1" u="sng" dirty="0" smtClean="0"/>
              <a:t>PAH associated with </a:t>
            </a:r>
            <a:r>
              <a:rPr lang="en-US" b="1" u="sng" dirty="0" err="1" smtClean="0"/>
              <a:t>Schistostomiasis</a:t>
            </a:r>
            <a:endParaRPr lang="en-US" b="1" u="sng" dirty="0" smtClean="0"/>
          </a:p>
          <a:p>
            <a:r>
              <a:rPr lang="en-US" dirty="0" smtClean="0"/>
              <a:t>One of the most common causes of PAH world wide.</a:t>
            </a:r>
          </a:p>
          <a:p>
            <a:r>
              <a:rPr lang="en-US" dirty="0" smtClean="0"/>
              <a:t>South America and sub-Saharan Africa hotbeds. </a:t>
            </a:r>
          </a:p>
          <a:p>
            <a:r>
              <a:rPr lang="en-US" dirty="0" smtClean="0"/>
              <a:t>Seen in 5% pts with </a:t>
            </a:r>
            <a:r>
              <a:rPr lang="en-US" dirty="0" err="1" smtClean="0"/>
              <a:t>Hepato-Splenic</a:t>
            </a:r>
            <a:r>
              <a:rPr lang="en-US" dirty="0" smtClean="0"/>
              <a:t> disease</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GROUP 1’’: PVOD &amp; </a:t>
            </a:r>
            <a:r>
              <a:rPr lang="en-US" sz="3600" dirty="0" err="1" smtClean="0"/>
              <a:t>Pulm</a:t>
            </a:r>
            <a:r>
              <a:rPr lang="en-US" sz="3600" dirty="0" smtClean="0"/>
              <a:t>. Capillary </a:t>
            </a:r>
            <a:r>
              <a:rPr lang="en-US" sz="3600" dirty="0" err="1" smtClean="0"/>
              <a:t>Hemangiomatosis</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err="1" smtClean="0"/>
              <a:t>microvasculopathy</a:t>
            </a:r>
            <a:endParaRPr lang="en-US" dirty="0" smtClean="0"/>
          </a:p>
          <a:p>
            <a:r>
              <a:rPr lang="en-US" dirty="0" smtClean="0"/>
              <a:t>Occurs predominantly in young adults</a:t>
            </a:r>
          </a:p>
          <a:p>
            <a:r>
              <a:rPr lang="en-US" dirty="0" smtClean="0"/>
              <a:t>PAH histology + Findings of </a:t>
            </a:r>
            <a:r>
              <a:rPr lang="en-US" dirty="0" err="1" smtClean="0"/>
              <a:t>Pulm</a:t>
            </a:r>
            <a:r>
              <a:rPr lang="en-US" dirty="0" smtClean="0"/>
              <a:t>. Venous HTN, Interstitial edema and lymphatic dilation.</a:t>
            </a:r>
          </a:p>
          <a:p>
            <a:r>
              <a:rPr lang="en-US" dirty="0" smtClean="0"/>
              <a:t>Risk factors and clinical picture similar to PAH</a:t>
            </a:r>
          </a:p>
          <a:p>
            <a:r>
              <a:rPr lang="en-US" dirty="0" smtClean="0"/>
              <a:t>Have lower SpO2 and DLCO at rest</a:t>
            </a:r>
          </a:p>
          <a:p>
            <a:r>
              <a:rPr lang="en-US" dirty="0" smtClean="0"/>
              <a:t>Rapid development of pulmonary edema on administering PAH specific </a:t>
            </a:r>
            <a:r>
              <a:rPr lang="en-US" dirty="0" err="1" smtClean="0"/>
              <a:t>Tx</a:t>
            </a:r>
            <a:r>
              <a:rPr lang="en-US" dirty="0" smtClean="0"/>
              <a:t> is sometimes the first clue.</a:t>
            </a:r>
          </a:p>
          <a:p>
            <a:r>
              <a:rPr lang="en-US" dirty="0" smtClean="0"/>
              <a:t>Can be familial – EIF2AK4 mutation</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2 PH: Caused by Left Heart Disease</a:t>
            </a:r>
            <a:endParaRPr lang="en-US" dirty="0"/>
          </a:p>
        </p:txBody>
      </p:sp>
      <p:sp>
        <p:nvSpPr>
          <p:cNvPr id="3" name="Content Placeholder 2"/>
          <p:cNvSpPr>
            <a:spLocks noGrp="1"/>
          </p:cNvSpPr>
          <p:nvPr>
            <p:ph idx="1"/>
          </p:nvPr>
        </p:nvSpPr>
        <p:spPr/>
        <p:txBody>
          <a:bodyPr/>
          <a:lstStyle/>
          <a:p>
            <a:r>
              <a:rPr lang="en-US" dirty="0" smtClean="0"/>
              <a:t>Most common cause</a:t>
            </a:r>
          </a:p>
          <a:p>
            <a:r>
              <a:rPr lang="en-US" dirty="0" smtClean="0"/>
              <a:t>Elevated Left sided filling pressures and PAWP</a:t>
            </a:r>
          </a:p>
          <a:p>
            <a:r>
              <a:rPr lang="en-US" dirty="0" smtClean="0"/>
              <a:t>Trans </a:t>
            </a:r>
            <a:r>
              <a:rPr lang="en-US" dirty="0" err="1" smtClean="0"/>
              <a:t>pulm</a:t>
            </a:r>
            <a:r>
              <a:rPr lang="en-US" dirty="0" smtClean="0"/>
              <a:t>. Gradient- Normal (&lt;12mm hg)</a:t>
            </a:r>
          </a:p>
          <a:p>
            <a:r>
              <a:rPr lang="en-US" dirty="0" smtClean="0"/>
              <a:t>PVR is near normal (&lt;3 Wood units)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remya\Desktop\PAH IMAGES\m_chest_144_2_638_fig01.png"/>
          <p:cNvPicPr>
            <a:picLocks noGrp="1" noChangeAspect="1" noChangeArrowheads="1"/>
          </p:cNvPicPr>
          <p:nvPr>
            <p:ph idx="1"/>
          </p:nvPr>
        </p:nvPicPr>
        <p:blipFill>
          <a:blip r:embed="rId2"/>
          <a:srcRect/>
          <a:stretch>
            <a:fillRect/>
          </a:stretch>
        </p:blipFill>
        <p:spPr bwMode="auto">
          <a:xfrm>
            <a:off x="228600" y="685800"/>
            <a:ext cx="8726719" cy="5638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7" name="Title 1"/>
          <p:cNvSpPr>
            <a:spLocks noGrp="1" noChangeArrowheads="1"/>
          </p:cNvSpPr>
          <p:nvPr>
            <p:ph type="title" idx="4294967295"/>
          </p:nvPr>
        </p:nvSpPr>
        <p:spPr>
          <a:xfrm>
            <a:off x="152400" y="152400"/>
            <a:ext cx="3124200" cy="609600"/>
          </a:xfrm>
          <a:ln/>
        </p:spPr>
        <p:txBody>
          <a:bodyPr/>
          <a:lstStyle/>
          <a:p>
            <a:r>
              <a:rPr lang="en-US" sz="3200">
                <a:solidFill>
                  <a:srgbClr val="FFC000"/>
                </a:solidFill>
                <a:latin typeface="Calibri" pitchFamily="34" charset="0"/>
              </a:rPr>
              <a:t>Pathophysiology</a:t>
            </a:r>
          </a:p>
        </p:txBody>
      </p:sp>
      <p:sp>
        <p:nvSpPr>
          <p:cNvPr id="2518" name="Content Placeholder 2"/>
          <p:cNvSpPr>
            <a:spLocks noGrp="1" noChangeArrowheads="1"/>
          </p:cNvSpPr>
          <p:nvPr>
            <p:ph idx="4294967295"/>
          </p:nvPr>
        </p:nvSpPr>
        <p:spPr>
          <a:xfrm>
            <a:off x="685800" y="152400"/>
            <a:ext cx="8305800" cy="6477000"/>
          </a:xfrm>
          <a:ln/>
        </p:spPr>
        <p:txBody>
          <a:bodyPr/>
          <a:lstStyle/>
          <a:p>
            <a:pPr marL="0" indent="0">
              <a:buFontTx/>
              <a:buNone/>
            </a:pPr>
            <a:r>
              <a:rPr lang="en-US" sz="1800" b="0">
                <a:latin typeface="Calibri" pitchFamily="34" charset="0"/>
              </a:rPr>
              <a:t>                                                        Increase in LA pressure </a:t>
            </a:r>
          </a:p>
          <a:p>
            <a:pPr marL="0" indent="0">
              <a:buFontTx/>
              <a:buNone/>
            </a:pPr>
            <a:endParaRPr lang="en-US" sz="1800" b="0">
              <a:latin typeface="Calibri" pitchFamily="34" charset="0"/>
            </a:endParaRPr>
          </a:p>
          <a:p>
            <a:pPr marL="0" indent="0">
              <a:buFontTx/>
              <a:buNone/>
            </a:pPr>
            <a:r>
              <a:rPr lang="en-US" sz="1800" b="0">
                <a:latin typeface="Calibri" pitchFamily="34" charset="0"/>
              </a:rPr>
              <a:t>                                      Backward transmission of the pressure to PV/PC</a:t>
            </a:r>
          </a:p>
          <a:p>
            <a:pPr marL="0" indent="0">
              <a:buFontTx/>
              <a:buNone/>
            </a:pPr>
            <a:endParaRPr lang="en-US" sz="1800" b="0">
              <a:latin typeface="Calibri" pitchFamily="34" charset="0"/>
            </a:endParaRPr>
          </a:p>
          <a:p>
            <a:pPr marL="0" indent="0">
              <a:buFontTx/>
              <a:buNone/>
            </a:pPr>
            <a:r>
              <a:rPr lang="en-US" sz="1800" b="0">
                <a:latin typeface="Calibri" pitchFamily="34" charset="0"/>
              </a:rPr>
              <a:t>                            Initially, PVR &amp; pressure gradient across the lungs falls </a:t>
            </a:r>
          </a:p>
          <a:p>
            <a:pPr marL="0" indent="0">
              <a:buFontTx/>
              <a:buNone/>
            </a:pPr>
            <a:r>
              <a:rPr lang="en-US" sz="1400" b="0">
                <a:latin typeface="Calibri" pitchFamily="34" charset="0"/>
              </a:rPr>
              <a:t>             (reflecting distention of compliant small vessels, recruitment of additional vascular channels, or both)</a:t>
            </a:r>
          </a:p>
          <a:p>
            <a:pPr marL="0" indent="0">
              <a:buFontTx/>
              <a:buNone/>
            </a:pPr>
            <a:endParaRPr lang="en-US" sz="1800" b="0">
              <a:latin typeface="Calibri" pitchFamily="34" charset="0"/>
            </a:endParaRPr>
          </a:p>
          <a:p>
            <a:pPr marL="0" indent="0">
              <a:buFontTx/>
              <a:buNone/>
            </a:pPr>
            <a:r>
              <a:rPr lang="en-US" sz="1800" b="0">
                <a:latin typeface="Calibri" pitchFamily="34" charset="0"/>
              </a:rPr>
              <a:t>                                                Further increases in LA pressure</a:t>
            </a:r>
          </a:p>
          <a:p>
            <a:pPr marL="0" indent="0">
              <a:buFontTx/>
              <a:buNone/>
            </a:pPr>
            <a:endParaRPr lang="en-US" sz="1800" b="0">
              <a:latin typeface="Calibri" pitchFamily="34" charset="0"/>
            </a:endParaRPr>
          </a:p>
          <a:p>
            <a:pPr marL="0" indent="0">
              <a:buFontTx/>
              <a:buNone/>
            </a:pPr>
            <a:r>
              <a:rPr lang="en-US" sz="1800" b="0">
                <a:latin typeface="Calibri" pitchFamily="34" charset="0"/>
              </a:rPr>
              <a:t>          ↑ PAP &amp; PVP,  constant PBF, PG between PA &amp; PV and PVR remains constant</a:t>
            </a:r>
          </a:p>
          <a:p>
            <a:pPr marL="0" indent="0">
              <a:buFontTx/>
              <a:buNone/>
            </a:pPr>
            <a:endParaRPr lang="en-US" sz="1800" b="0">
              <a:latin typeface="Calibri" pitchFamily="34" charset="0"/>
            </a:endParaRPr>
          </a:p>
          <a:p>
            <a:pPr marL="0" indent="0">
              <a:buFontTx/>
              <a:buNone/>
            </a:pPr>
            <a:r>
              <a:rPr lang="en-US" sz="1800" b="0">
                <a:latin typeface="Calibri" pitchFamily="34" charset="0"/>
              </a:rPr>
              <a:t>                                               When PVP ≥25 mmHg chronically</a:t>
            </a:r>
          </a:p>
          <a:p>
            <a:pPr marL="0" indent="0">
              <a:buFontTx/>
              <a:buNone/>
            </a:pPr>
            <a:endParaRPr lang="en-US" sz="1800" b="0">
              <a:latin typeface="Calibri" pitchFamily="34" charset="0"/>
            </a:endParaRPr>
          </a:p>
          <a:p>
            <a:pPr marL="0" indent="0">
              <a:buFontTx/>
              <a:buNone/>
            </a:pPr>
            <a:r>
              <a:rPr lang="en-US" sz="1600" b="0">
                <a:latin typeface="Calibri" pitchFamily="34" charset="0"/>
              </a:rPr>
              <a:t>                               Abnormal formation  and thickening of a neointima, medial hypertrophy,</a:t>
            </a:r>
          </a:p>
          <a:p>
            <a:pPr marL="0" indent="0">
              <a:buFontTx/>
              <a:buNone/>
            </a:pPr>
            <a:r>
              <a:rPr lang="en-US" sz="1600" b="0">
                <a:latin typeface="Calibri" pitchFamily="34" charset="0"/>
              </a:rPr>
              <a:t>                        thickening and rupture of the basement  membranes , Pulmonary hemosiderosis  </a:t>
            </a:r>
          </a:p>
          <a:p>
            <a:pPr marL="0" indent="0">
              <a:buFontTx/>
              <a:buNone/>
            </a:pPr>
            <a:r>
              <a:rPr lang="en-US" sz="1600" b="0">
                <a:latin typeface="Calibri" pitchFamily="34" charset="0"/>
              </a:rPr>
              <a:t>                            extensive fibrosis, Pulmonary lymphatics may become markedly distended</a:t>
            </a:r>
          </a:p>
          <a:p>
            <a:pPr marL="0" indent="0">
              <a:buFontTx/>
              <a:buNone/>
            </a:pPr>
            <a:endParaRPr lang="en-US" sz="1800" b="0">
              <a:latin typeface="Calibri" pitchFamily="34" charset="0"/>
            </a:endParaRPr>
          </a:p>
          <a:p>
            <a:pPr marL="0" indent="0">
              <a:buFontTx/>
              <a:buNone/>
            </a:pPr>
            <a:r>
              <a:rPr lang="en-US" sz="1800" b="0">
                <a:solidFill>
                  <a:srgbClr val="CCCCFF"/>
                </a:solidFill>
                <a:latin typeface="Calibri" pitchFamily="34" charset="0"/>
              </a:rPr>
              <a:t>                                                                      ↑PVR</a:t>
            </a:r>
          </a:p>
          <a:p>
            <a:pPr marL="0" indent="0">
              <a:buFontTx/>
              <a:buNone/>
            </a:pPr>
            <a:endParaRPr lang="en-US" sz="1800" b="0">
              <a:latin typeface="Calibri" pitchFamily="34" charset="0"/>
            </a:endParaRPr>
          </a:p>
          <a:p>
            <a:pPr marL="0" indent="0">
              <a:buFontTx/>
              <a:buNone/>
            </a:pPr>
            <a:r>
              <a:rPr lang="en-US" sz="1800" b="0">
                <a:latin typeface="Calibri" pitchFamily="34" charset="0"/>
              </a:rPr>
              <a:t>                     Disproportionate elevation in PAP, PG between PA &amp; PV ↑, PBF ~ or ↓</a:t>
            </a:r>
          </a:p>
        </p:txBody>
      </p:sp>
      <p:sp>
        <p:nvSpPr>
          <p:cNvPr id="2519" name="Down Arrow 3"/>
          <p:cNvSpPr>
            <a:spLocks noChangeArrowheads="1"/>
          </p:cNvSpPr>
          <p:nvPr/>
        </p:nvSpPr>
        <p:spPr bwMode="auto">
          <a:xfrm>
            <a:off x="4724400" y="457200"/>
            <a:ext cx="46038" cy="381000"/>
          </a:xfrm>
          <a:prstGeom prst="downArrow">
            <a:avLst>
              <a:gd name="adj1" fmla="val 50000"/>
              <a:gd name="adj2" fmla="val 49655"/>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20" name="Down Arrow 4"/>
          <p:cNvSpPr>
            <a:spLocks noChangeArrowheads="1"/>
          </p:cNvSpPr>
          <p:nvPr/>
        </p:nvSpPr>
        <p:spPr bwMode="auto">
          <a:xfrm>
            <a:off x="4724400" y="1143000"/>
            <a:ext cx="46038" cy="381000"/>
          </a:xfrm>
          <a:prstGeom prst="downArrow">
            <a:avLst>
              <a:gd name="adj1" fmla="val 50000"/>
              <a:gd name="adj2" fmla="val 49655"/>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21" name="Down Arrow 5"/>
          <p:cNvSpPr>
            <a:spLocks noChangeArrowheads="1"/>
          </p:cNvSpPr>
          <p:nvPr/>
        </p:nvSpPr>
        <p:spPr bwMode="auto">
          <a:xfrm>
            <a:off x="4724400" y="2057400"/>
            <a:ext cx="46038" cy="381000"/>
          </a:xfrm>
          <a:prstGeom prst="downArrow">
            <a:avLst>
              <a:gd name="adj1" fmla="val 50000"/>
              <a:gd name="adj2" fmla="val 49655"/>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22" name="Down Arrow 6"/>
          <p:cNvSpPr>
            <a:spLocks noChangeArrowheads="1"/>
          </p:cNvSpPr>
          <p:nvPr/>
        </p:nvSpPr>
        <p:spPr bwMode="auto">
          <a:xfrm>
            <a:off x="4724400" y="2743200"/>
            <a:ext cx="46038" cy="381000"/>
          </a:xfrm>
          <a:prstGeom prst="downArrow">
            <a:avLst>
              <a:gd name="adj1" fmla="val 50000"/>
              <a:gd name="adj2" fmla="val 49655"/>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23" name="Down Arrow 7"/>
          <p:cNvSpPr>
            <a:spLocks noChangeArrowheads="1"/>
          </p:cNvSpPr>
          <p:nvPr/>
        </p:nvSpPr>
        <p:spPr bwMode="auto">
          <a:xfrm>
            <a:off x="4724400" y="3352800"/>
            <a:ext cx="46038" cy="381000"/>
          </a:xfrm>
          <a:prstGeom prst="downArrow">
            <a:avLst>
              <a:gd name="adj1" fmla="val 50000"/>
              <a:gd name="adj2" fmla="val 49655"/>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24" name="Down Arrow 8"/>
          <p:cNvSpPr>
            <a:spLocks noChangeArrowheads="1"/>
          </p:cNvSpPr>
          <p:nvPr/>
        </p:nvSpPr>
        <p:spPr bwMode="auto">
          <a:xfrm>
            <a:off x="4724400" y="4038600"/>
            <a:ext cx="46038" cy="381000"/>
          </a:xfrm>
          <a:prstGeom prst="downArrow">
            <a:avLst>
              <a:gd name="adj1" fmla="val 50000"/>
              <a:gd name="adj2" fmla="val 49655"/>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25" name="Down Arrow 9"/>
          <p:cNvSpPr>
            <a:spLocks noChangeArrowheads="1"/>
          </p:cNvSpPr>
          <p:nvPr/>
        </p:nvSpPr>
        <p:spPr bwMode="auto">
          <a:xfrm>
            <a:off x="4724400" y="5257800"/>
            <a:ext cx="46038" cy="381000"/>
          </a:xfrm>
          <a:prstGeom prst="downArrow">
            <a:avLst>
              <a:gd name="adj1" fmla="val 50000"/>
              <a:gd name="adj2" fmla="val 49655"/>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26" name="Down Arrow 10"/>
          <p:cNvSpPr>
            <a:spLocks noChangeArrowheads="1"/>
          </p:cNvSpPr>
          <p:nvPr/>
        </p:nvSpPr>
        <p:spPr bwMode="auto">
          <a:xfrm>
            <a:off x="4724400" y="5943600"/>
            <a:ext cx="46038" cy="381000"/>
          </a:xfrm>
          <a:prstGeom prst="downArrow">
            <a:avLst>
              <a:gd name="adj1" fmla="val 50000"/>
              <a:gd name="adj2" fmla="val 49655"/>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3 PH: Caused by Chronic respiratory diseases</a:t>
            </a:r>
            <a:endParaRPr lang="en-US" dirty="0"/>
          </a:p>
        </p:txBody>
      </p:sp>
      <p:sp>
        <p:nvSpPr>
          <p:cNvPr id="3" name="Content Placeholder 2"/>
          <p:cNvSpPr>
            <a:spLocks noGrp="1"/>
          </p:cNvSpPr>
          <p:nvPr>
            <p:ph idx="1"/>
          </p:nvPr>
        </p:nvSpPr>
        <p:spPr>
          <a:xfrm>
            <a:off x="457200" y="1600200"/>
            <a:ext cx="8458200" cy="4648200"/>
          </a:xfrm>
        </p:spPr>
        <p:txBody>
          <a:bodyPr/>
          <a:lstStyle/>
          <a:p>
            <a:r>
              <a:rPr lang="en-US" dirty="0" smtClean="0"/>
              <a:t>Still unclear whether PH is the cause of worse outcome or just a marker of advanced disease.</a:t>
            </a:r>
          </a:p>
          <a:p>
            <a:r>
              <a:rPr lang="en-US" dirty="0" smtClean="0"/>
              <a:t>Alveolar Hypoxia </a:t>
            </a:r>
            <a:r>
              <a:rPr lang="en-US" dirty="0" smtClean="0">
                <a:sym typeface="Wingdings" pitchFamily="2" charset="2"/>
              </a:rPr>
              <a:t>Pulmonary Vasoconstriction and Remodeling P.H</a:t>
            </a:r>
          </a:p>
          <a:p>
            <a:r>
              <a:rPr lang="en-US" dirty="0" smtClean="0">
                <a:sym typeface="Wingdings" pitchFamily="2" charset="2"/>
              </a:rPr>
              <a:t>Progression slow</a:t>
            </a:r>
          </a:p>
          <a:p>
            <a:r>
              <a:rPr lang="en-US" dirty="0" err="1" smtClean="0">
                <a:sym typeface="Wingdings" pitchFamily="2" charset="2"/>
              </a:rPr>
              <a:t>mPAP</a:t>
            </a:r>
            <a:r>
              <a:rPr lang="en-US" dirty="0" smtClean="0">
                <a:sym typeface="Wingdings" pitchFamily="2" charset="2"/>
              </a:rPr>
              <a:t> remains stable over long periods</a:t>
            </a:r>
          </a:p>
          <a:p>
            <a:r>
              <a:rPr lang="en-US" dirty="0" smtClean="0">
                <a:sym typeface="Wingdings" pitchFamily="2" charset="2"/>
              </a:rPr>
              <a:t>Severe PH (Defined as </a:t>
            </a:r>
            <a:r>
              <a:rPr lang="en-US" dirty="0" err="1" smtClean="0">
                <a:sym typeface="Wingdings" pitchFamily="2" charset="2"/>
              </a:rPr>
              <a:t>mPAP</a:t>
            </a:r>
            <a:r>
              <a:rPr lang="en-US" dirty="0" smtClean="0">
                <a:sym typeface="Wingdings" pitchFamily="2" charset="2"/>
              </a:rPr>
              <a:t> &gt; 40mmHg) rare</a:t>
            </a:r>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3" name="Title 1"/>
          <p:cNvSpPr>
            <a:spLocks noGrp="1" noChangeArrowheads="1"/>
          </p:cNvSpPr>
          <p:nvPr>
            <p:ph type="title" idx="4294967295"/>
          </p:nvPr>
        </p:nvSpPr>
        <p:spPr>
          <a:xfrm>
            <a:off x="152400" y="457200"/>
            <a:ext cx="8839200" cy="838200"/>
          </a:xfrm>
          <a:ln/>
        </p:spPr>
        <p:txBody>
          <a:bodyPr/>
          <a:lstStyle/>
          <a:p>
            <a:r>
              <a:rPr lang="en-US" sz="2400" dirty="0">
                <a:latin typeface="Calibri" pitchFamily="34" charset="0"/>
              </a:rPr>
              <a:t>Pulmonary Hypertension Associated with Chronic Obstructive Pulmonary Disease</a:t>
            </a:r>
          </a:p>
        </p:txBody>
      </p:sp>
      <p:sp>
        <p:nvSpPr>
          <p:cNvPr id="2534" name="Content Placeholder 2"/>
          <p:cNvSpPr>
            <a:spLocks noGrp="1" noChangeArrowheads="1"/>
          </p:cNvSpPr>
          <p:nvPr>
            <p:ph idx="4294967295"/>
          </p:nvPr>
        </p:nvSpPr>
        <p:spPr>
          <a:xfrm>
            <a:off x="457200" y="1600200"/>
            <a:ext cx="8458200" cy="4953000"/>
          </a:xfrm>
          <a:ln/>
        </p:spPr>
        <p:txBody>
          <a:bodyPr/>
          <a:lstStyle/>
          <a:p>
            <a:pPr marL="0" indent="0"/>
            <a:r>
              <a:rPr lang="en-US" sz="2400" b="0" dirty="0">
                <a:latin typeface="Calibri" pitchFamily="34" charset="0"/>
              </a:rPr>
              <a:t>Exact prevalence is uncertain, heavily influenced by disease severity.(~ 50% in severe COPD</a:t>
            </a:r>
            <a:r>
              <a:rPr lang="en-US" sz="2400" b="0" dirty="0" smtClean="0">
                <a:latin typeface="Calibri" pitchFamily="34" charset="0"/>
              </a:rPr>
              <a:t>)</a:t>
            </a:r>
            <a:endParaRPr lang="en-US" sz="2400" b="0" baseline="30000" dirty="0">
              <a:latin typeface="Calibri" pitchFamily="34" charset="0"/>
            </a:endParaRPr>
          </a:p>
          <a:p>
            <a:pPr marL="0" indent="0"/>
            <a:endParaRPr lang="en-US" sz="2400" b="0" dirty="0">
              <a:latin typeface="Calibri" pitchFamily="34" charset="0"/>
            </a:endParaRPr>
          </a:p>
          <a:p>
            <a:pPr marL="0" indent="0"/>
            <a:r>
              <a:rPr lang="en-US" sz="2400" b="0" dirty="0" err="1">
                <a:latin typeface="Calibri" pitchFamily="34" charset="0"/>
              </a:rPr>
              <a:t>mPAP</a:t>
            </a:r>
            <a:r>
              <a:rPr lang="en-US" sz="2400" b="0" dirty="0">
                <a:latin typeface="Calibri" pitchFamily="34" charset="0"/>
              </a:rPr>
              <a:t> is usually &lt;30 mm Hg (typically lower IPAH)</a:t>
            </a:r>
          </a:p>
          <a:p>
            <a:pPr marL="0" indent="0"/>
            <a:endParaRPr lang="en-US" sz="2400" b="0" dirty="0">
              <a:latin typeface="Calibri" pitchFamily="34" charset="0"/>
            </a:endParaRPr>
          </a:p>
          <a:p>
            <a:pPr marL="0" indent="0"/>
            <a:r>
              <a:rPr lang="en-US" sz="2400" b="0" dirty="0">
                <a:latin typeface="Calibri" pitchFamily="34" charset="0"/>
              </a:rPr>
              <a:t>RV failure occurs more likely as a result of an ischemic right ventricle than a pressure-loaded right ventricle.</a:t>
            </a:r>
          </a:p>
          <a:p>
            <a:pPr marL="0" indent="0"/>
            <a:endParaRPr lang="en-US" sz="2400" b="0" dirty="0">
              <a:latin typeface="Calibri" pitchFamily="34" charset="0"/>
            </a:endParaRPr>
          </a:p>
          <a:p>
            <a:pPr marL="0" indent="0">
              <a:buFontTx/>
              <a:buNone/>
            </a:pPr>
            <a:r>
              <a:rPr lang="en-US" sz="1800" b="0" dirty="0">
                <a:latin typeface="Calibri" pitchFamily="34" charset="0"/>
              </a:rPr>
              <a:t>Patients who present with severe pulmonary hypertension (</a:t>
            </a:r>
            <a:r>
              <a:rPr lang="en-US" sz="1800" b="0" dirty="0" err="1">
                <a:latin typeface="Calibri" pitchFamily="34" charset="0"/>
              </a:rPr>
              <a:t>mPAP</a:t>
            </a:r>
            <a:r>
              <a:rPr lang="en-US" sz="1800" b="0" dirty="0">
                <a:latin typeface="Calibri" pitchFamily="34" charset="0"/>
              </a:rPr>
              <a:t> &gt;40 mmHg) should </a:t>
            </a:r>
          </a:p>
          <a:p>
            <a:pPr marL="0" indent="0">
              <a:buFontTx/>
              <a:buNone/>
            </a:pPr>
            <a:r>
              <a:rPr lang="en-US" sz="1800" b="0" dirty="0">
                <a:latin typeface="Calibri" pitchFamily="34" charset="0"/>
              </a:rPr>
              <a:t>be evaluated for another disease process responsible for the high pulmonary arterial pressures before it is attributed to the COPD (prevalence ~ 1.1 </a:t>
            </a:r>
            <a:r>
              <a:rPr lang="en-US" sz="1800" b="0" dirty="0" smtClean="0">
                <a:latin typeface="Calibri" pitchFamily="34" charset="0"/>
              </a:rPr>
              <a:t>%)</a:t>
            </a:r>
            <a:endParaRPr lang="en-US" sz="1800" b="0" baseline="30000" dirty="0">
              <a:latin typeface="Calibri" pitchFamily="34" charset="0"/>
            </a:endParaRPr>
          </a:p>
          <a:p>
            <a:pPr marL="0" indent="0"/>
            <a:endParaRPr lang="en-US" sz="2400" b="0" dirty="0">
              <a:latin typeface="Calibri" pitchFamily="34" charset="0"/>
            </a:endParaRPr>
          </a:p>
          <a:p>
            <a:pPr marL="0" indent="0"/>
            <a:endParaRPr lang="en-US" sz="2000" b="0" dirty="0">
              <a:latin typeface="Calibri" pitchFamily="34" charset="0"/>
            </a:endParaRPr>
          </a:p>
        </p:txBody>
      </p:sp>
      <p:sp>
        <p:nvSpPr>
          <p:cNvPr id="2535" name="TextBox 3"/>
          <p:cNvSpPr>
            <a:spLocks noChangeArrowheads="1"/>
          </p:cNvSpPr>
          <p:nvPr/>
        </p:nvSpPr>
        <p:spPr bwMode="auto">
          <a:xfrm>
            <a:off x="5181600" y="6400800"/>
            <a:ext cx="3810000" cy="369888"/>
          </a:xfrm>
          <a:prstGeom prst="rect">
            <a:avLst/>
          </a:prstGeom>
          <a:noFill/>
          <a:ln w="9525" cap="flat" algn="ctr">
            <a:noFill/>
            <a:prstDash val="solid"/>
            <a:round/>
            <a:headEnd type="none" w="med" len="med"/>
            <a:tailEnd type="none" w="med" len="med"/>
          </a:ln>
          <a:effectLst/>
        </p:spPr>
        <p:txBody>
          <a:bodyPr/>
          <a:lstStyle/>
          <a:p>
            <a:r>
              <a:rPr lang="en-US" i="1">
                <a:solidFill>
                  <a:schemeClr val="bg1"/>
                </a:solidFill>
              </a:rPr>
              <a:t>1. Circulation. 2009;119:2250-2294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8" name="Title 1"/>
          <p:cNvSpPr>
            <a:spLocks noGrp="1" noChangeArrowheads="1"/>
          </p:cNvSpPr>
          <p:nvPr>
            <p:ph type="title" idx="4294967295"/>
          </p:nvPr>
        </p:nvSpPr>
        <p:spPr>
          <a:xfrm>
            <a:off x="304800" y="304800"/>
            <a:ext cx="7772400" cy="685800"/>
          </a:xfrm>
          <a:ln/>
        </p:spPr>
        <p:txBody>
          <a:bodyPr/>
          <a:lstStyle/>
          <a:p>
            <a:r>
              <a:rPr lang="en-US" sz="3600" dirty="0">
                <a:latin typeface="Calibri" pitchFamily="34" charset="0"/>
              </a:rPr>
              <a:t>PATHOGENESIS</a:t>
            </a:r>
          </a:p>
        </p:txBody>
      </p:sp>
      <p:sp>
        <p:nvSpPr>
          <p:cNvPr id="2539" name="Content Placeholder 2"/>
          <p:cNvSpPr>
            <a:spLocks noGrp="1" noChangeArrowheads="1"/>
          </p:cNvSpPr>
          <p:nvPr>
            <p:ph idx="4294967295"/>
          </p:nvPr>
        </p:nvSpPr>
        <p:spPr>
          <a:xfrm>
            <a:off x="76200" y="1447800"/>
            <a:ext cx="5105400" cy="4876800"/>
          </a:xfrm>
          <a:ln/>
        </p:spPr>
        <p:txBody>
          <a:bodyPr/>
          <a:lstStyle/>
          <a:p>
            <a:r>
              <a:rPr lang="en-US" sz="2400" b="0" dirty="0">
                <a:latin typeface="Calibri" pitchFamily="34" charset="0"/>
              </a:rPr>
              <a:t>Multiple causative factors, including </a:t>
            </a:r>
          </a:p>
          <a:p>
            <a:pPr lvl="1">
              <a:buFont typeface="Wingdings" pitchFamily="2" charset="2"/>
              <a:buChar char="Ø"/>
            </a:pPr>
            <a:r>
              <a:rPr lang="en-US" sz="1800" b="0" i="1" dirty="0">
                <a:latin typeface="Calibri" pitchFamily="34" charset="0"/>
              </a:rPr>
              <a:t>alveolar hypoxia induced pulmonary vasoconstriction</a:t>
            </a:r>
          </a:p>
          <a:p>
            <a:pPr lvl="1">
              <a:buFont typeface="Wingdings" pitchFamily="2" charset="2"/>
              <a:buChar char="Ø"/>
            </a:pPr>
            <a:r>
              <a:rPr lang="en-US" sz="1800" b="0" i="1" dirty="0" err="1">
                <a:latin typeface="Calibri" pitchFamily="34" charset="0"/>
              </a:rPr>
              <a:t>Acidemia</a:t>
            </a:r>
            <a:r>
              <a:rPr lang="en-US" sz="1800" b="0" i="1" dirty="0">
                <a:latin typeface="Calibri" pitchFamily="34" charset="0"/>
              </a:rPr>
              <a:t> &amp; </a:t>
            </a:r>
            <a:r>
              <a:rPr lang="en-US" sz="1800" b="0" i="1" dirty="0" err="1">
                <a:latin typeface="Calibri" pitchFamily="34" charset="0"/>
              </a:rPr>
              <a:t>hypercarbia</a:t>
            </a:r>
            <a:endParaRPr lang="en-US" sz="1800" b="0" i="1" dirty="0">
              <a:latin typeface="Calibri" pitchFamily="34" charset="0"/>
            </a:endParaRPr>
          </a:p>
          <a:p>
            <a:pPr lvl="1">
              <a:buFont typeface="Wingdings" pitchFamily="2" charset="2"/>
              <a:buChar char="Ø"/>
            </a:pPr>
            <a:r>
              <a:rPr lang="en-US" sz="1800" b="0" i="1" dirty="0">
                <a:latin typeface="Calibri" pitchFamily="34" charset="0"/>
              </a:rPr>
              <a:t>compression of pulmonary vessels by high lung volume</a:t>
            </a:r>
          </a:p>
          <a:p>
            <a:pPr lvl="1">
              <a:buFont typeface="Wingdings" pitchFamily="2" charset="2"/>
              <a:buChar char="Ø"/>
            </a:pPr>
            <a:r>
              <a:rPr lang="en-US" sz="1800" b="0" i="1" dirty="0">
                <a:latin typeface="Calibri" pitchFamily="34" charset="0"/>
              </a:rPr>
              <a:t>loss of small vessels in regions of the emphysema and lung destruction</a:t>
            </a:r>
          </a:p>
          <a:p>
            <a:pPr lvl="1">
              <a:buFont typeface="Wingdings" pitchFamily="2" charset="2"/>
              <a:buChar char="Ø"/>
            </a:pPr>
            <a:r>
              <a:rPr lang="en-US" sz="1800" b="0" i="1" dirty="0">
                <a:latin typeface="Calibri" pitchFamily="34" charset="0"/>
              </a:rPr>
              <a:t>↑blood viscosity (</a:t>
            </a:r>
            <a:r>
              <a:rPr lang="en-US" sz="1800" b="0" i="1" dirty="0" err="1">
                <a:latin typeface="Calibri" pitchFamily="34" charset="0"/>
              </a:rPr>
              <a:t>polycythemia</a:t>
            </a:r>
            <a:r>
              <a:rPr lang="en-US" sz="1800" b="0" i="1" dirty="0">
                <a:latin typeface="Calibri" pitchFamily="34" charset="0"/>
              </a:rPr>
              <a:t>). </a:t>
            </a:r>
          </a:p>
          <a:p>
            <a:pPr lvl="1">
              <a:buFontTx/>
              <a:buNone/>
            </a:pPr>
            <a:endParaRPr lang="en-US" sz="2000" b="0" dirty="0">
              <a:latin typeface="Calibri" pitchFamily="34" charset="0"/>
            </a:endParaRPr>
          </a:p>
          <a:p>
            <a:pPr lvl="1">
              <a:buFontTx/>
              <a:buNone/>
            </a:pPr>
            <a:r>
              <a:rPr lang="en-US" sz="2000" b="0" dirty="0">
                <a:solidFill>
                  <a:srgbClr val="C00000"/>
                </a:solidFill>
                <a:latin typeface="Calibri" pitchFamily="34" charset="0"/>
              </a:rPr>
              <a:t>Of these, hypoxia is the most important</a:t>
            </a:r>
          </a:p>
          <a:p>
            <a:pPr lvl="1">
              <a:buFontTx/>
              <a:buNone/>
            </a:pPr>
            <a:r>
              <a:rPr lang="en-US" sz="2000" b="0" dirty="0">
                <a:solidFill>
                  <a:srgbClr val="C00000"/>
                </a:solidFill>
                <a:latin typeface="Calibri" pitchFamily="34" charset="0"/>
              </a:rPr>
              <a:t>factor.</a:t>
            </a:r>
          </a:p>
          <a:p>
            <a:pPr lvl="1"/>
            <a:endParaRPr lang="en-US" sz="2000" b="0" dirty="0">
              <a:solidFill>
                <a:srgbClr val="CCCCFF"/>
              </a:solidFill>
              <a:latin typeface="Calibri" pitchFamily="34" charset="0"/>
            </a:endParaRPr>
          </a:p>
          <a:p>
            <a:endParaRPr lang="en-US" dirty="0"/>
          </a:p>
        </p:txBody>
      </p:sp>
      <p:pic>
        <p:nvPicPr>
          <p:cNvPr id="2540" name="Content Placeholder 3"/>
          <p:cNvPicPr preferRelativeResize="0">
            <a:picLocks noChangeArrowheads="1"/>
          </p:cNvPicPr>
          <p:nvPr/>
        </p:nvPicPr>
        <p:blipFill>
          <a:blip r:embed="rId2"/>
          <a:srcRect l="42136" t="16074" r="23994" b="15805"/>
          <a:stretch>
            <a:fillRect/>
          </a:stretch>
        </p:blipFill>
        <p:spPr bwMode="auto">
          <a:xfrm>
            <a:off x="5181600" y="1447800"/>
            <a:ext cx="3733800" cy="4648200"/>
          </a:xfrm>
          <a:prstGeom prst="rect">
            <a:avLst/>
          </a:prstGeom>
          <a:noFill/>
          <a:ln w="9525" cap="flat" algn="ctr">
            <a:noFill/>
            <a:prstDash val="solid"/>
            <a:round/>
            <a:headEnd type="none" w="med" len="med"/>
            <a:tailEnd type="none" w="med" len="med"/>
          </a:ln>
          <a:effectLst/>
        </p:spPr>
      </p:pic>
      <p:sp>
        <p:nvSpPr>
          <p:cNvPr id="2541" name="TextBox 5"/>
          <p:cNvSpPr>
            <a:spLocks noChangeArrowheads="1"/>
          </p:cNvSpPr>
          <p:nvPr/>
        </p:nvSpPr>
        <p:spPr bwMode="auto">
          <a:xfrm>
            <a:off x="76200" y="5638800"/>
            <a:ext cx="5257800" cy="923925"/>
          </a:xfrm>
          <a:prstGeom prst="rect">
            <a:avLst/>
          </a:prstGeom>
          <a:noFill/>
          <a:ln w="9525" cap="flat" algn="ctr">
            <a:noFill/>
            <a:prstDash val="solid"/>
            <a:round/>
            <a:headEnd type="none" w="med" len="med"/>
            <a:tailEnd type="none" w="med" len="med"/>
          </a:ln>
          <a:effectLst/>
        </p:spPr>
        <p:txBody>
          <a:bodyPr/>
          <a:lstStyle/>
          <a:p>
            <a:r>
              <a:rPr lang="en-US" i="1" dirty="0">
                <a:latin typeface="Calibri" pitchFamily="34" charset="0"/>
              </a:rPr>
              <a:t>Recently a genetic predisposition as a result of 5-HTT polymorphism, may </a:t>
            </a:r>
            <a:r>
              <a:rPr lang="en-US" i="1" dirty="0">
                <a:solidFill>
                  <a:schemeClr val="bg1"/>
                </a:solidFill>
                <a:latin typeface="Calibri" pitchFamily="34" charset="0"/>
              </a:rPr>
              <a:t>predispose to more severe PH in</a:t>
            </a:r>
          </a:p>
          <a:p>
            <a:r>
              <a:rPr lang="en-US" i="1" dirty="0">
                <a:solidFill>
                  <a:schemeClr val="bg1"/>
                </a:solidFill>
                <a:latin typeface="Calibri" pitchFamily="34" charset="0"/>
              </a:rPr>
              <a:t>hypoxemic patients with COPD </a:t>
            </a:r>
            <a:r>
              <a:rPr lang="en-US" i="1" baseline="30000" dirty="0">
                <a:solidFill>
                  <a:schemeClr val="bg1"/>
                </a:solidFill>
                <a:latin typeface="Calibri" pitchFamily="34" charset="0"/>
              </a:rPr>
              <a:t>1</a:t>
            </a:r>
            <a:r>
              <a:rPr lang="en-US" i="1" dirty="0">
                <a:solidFill>
                  <a:schemeClr val="bg1"/>
                </a:solidFill>
                <a:latin typeface="Calibri" pitchFamily="34" charset="0"/>
              </a:rPr>
              <a:t>.</a:t>
            </a:r>
          </a:p>
        </p:txBody>
      </p:sp>
      <p:sp>
        <p:nvSpPr>
          <p:cNvPr id="2542" name="TextBox 6"/>
          <p:cNvSpPr>
            <a:spLocks noChangeArrowheads="1"/>
          </p:cNvSpPr>
          <p:nvPr/>
        </p:nvSpPr>
        <p:spPr bwMode="auto">
          <a:xfrm>
            <a:off x="5715000" y="6400800"/>
            <a:ext cx="3124200" cy="338138"/>
          </a:xfrm>
          <a:prstGeom prst="rect">
            <a:avLst/>
          </a:prstGeom>
          <a:noFill/>
          <a:ln w="9525" cap="flat" algn="ctr">
            <a:noFill/>
            <a:prstDash val="solid"/>
            <a:round/>
            <a:headEnd type="none" w="med" len="med"/>
            <a:tailEnd type="none" w="med" len="med"/>
          </a:ln>
          <a:effectLst/>
        </p:spPr>
        <p:txBody>
          <a:bodyPr/>
          <a:lstStyle/>
          <a:p>
            <a:r>
              <a:rPr lang="en-US" sz="1600" i="1">
                <a:solidFill>
                  <a:schemeClr val="bg1"/>
                </a:solidFill>
                <a:latin typeface="Calibri" pitchFamily="34" charset="0"/>
              </a:rPr>
              <a:t>1. Circulation. 2003;108:1839–44</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5" name="Title 1"/>
          <p:cNvSpPr>
            <a:spLocks noGrp="1" noChangeArrowheads="1"/>
          </p:cNvSpPr>
          <p:nvPr>
            <p:ph type="title" idx="4294967295"/>
          </p:nvPr>
        </p:nvSpPr>
        <p:spPr>
          <a:xfrm>
            <a:off x="381000" y="381000"/>
            <a:ext cx="8534400" cy="762000"/>
          </a:xfrm>
          <a:ln/>
        </p:spPr>
        <p:txBody>
          <a:bodyPr>
            <a:normAutofit fontScale="90000"/>
          </a:bodyPr>
          <a:lstStyle/>
          <a:p>
            <a:r>
              <a:rPr lang="en-US" sz="2800" dirty="0">
                <a:latin typeface="Calibri" pitchFamily="34" charset="0"/>
              </a:rPr>
              <a:t>Pulmonary Hypertension Associated with Interstitial Lung Diseases</a:t>
            </a:r>
          </a:p>
        </p:txBody>
      </p:sp>
      <p:sp>
        <p:nvSpPr>
          <p:cNvPr id="2546" name="Content Placeholder 2"/>
          <p:cNvSpPr>
            <a:spLocks noGrp="1" noChangeArrowheads="1"/>
          </p:cNvSpPr>
          <p:nvPr>
            <p:ph idx="4294967295"/>
          </p:nvPr>
        </p:nvSpPr>
        <p:spPr>
          <a:xfrm>
            <a:off x="685800" y="1447800"/>
            <a:ext cx="8001000" cy="5334000"/>
          </a:xfrm>
          <a:ln/>
        </p:spPr>
        <p:txBody>
          <a:bodyPr/>
          <a:lstStyle/>
          <a:p>
            <a:r>
              <a:rPr lang="en-US" sz="2400" b="0" dirty="0">
                <a:latin typeface="Calibri" pitchFamily="34" charset="0"/>
              </a:rPr>
              <a:t>Prevalence uncertain, ~ 40% in IPF &amp; 60% planned for LTx</a:t>
            </a:r>
            <a:r>
              <a:rPr lang="en-US" sz="2400" b="0" baseline="30000" dirty="0">
                <a:latin typeface="Calibri" pitchFamily="34" charset="0"/>
              </a:rPr>
              <a:t>1</a:t>
            </a:r>
          </a:p>
          <a:p>
            <a:r>
              <a:rPr lang="en-US" sz="2400" b="0" dirty="0">
                <a:latin typeface="Calibri" pitchFamily="34" charset="0"/>
              </a:rPr>
              <a:t>Mechanism </a:t>
            </a:r>
          </a:p>
          <a:p>
            <a:pPr lvl="1">
              <a:buFont typeface="Wingdings" pitchFamily="2" charset="2"/>
              <a:buChar char="§"/>
            </a:pPr>
            <a:r>
              <a:rPr lang="en-US" sz="2400" b="0" dirty="0">
                <a:latin typeface="Calibri" pitchFamily="34" charset="0"/>
              </a:rPr>
              <a:t>hypoxemia</a:t>
            </a:r>
          </a:p>
          <a:p>
            <a:pPr lvl="1">
              <a:buFont typeface="Wingdings" pitchFamily="2" charset="2"/>
              <a:buChar char="§"/>
            </a:pPr>
            <a:r>
              <a:rPr lang="en-US" sz="2400" b="0" dirty="0">
                <a:latin typeface="Calibri" pitchFamily="34" charset="0"/>
              </a:rPr>
              <a:t>loss of effective pulmonary vasculature from lung destruction</a:t>
            </a:r>
          </a:p>
          <a:p>
            <a:pPr lvl="1"/>
            <a:endParaRPr lang="en-US" sz="2000" b="0" dirty="0">
              <a:latin typeface="Calibri" pitchFamily="34" charset="0"/>
            </a:endParaRPr>
          </a:p>
          <a:p>
            <a:r>
              <a:rPr lang="en-US" sz="2400" b="0" dirty="0">
                <a:latin typeface="Calibri" pitchFamily="34" charset="0"/>
              </a:rPr>
              <a:t>The hemodynamic profile is distinct from IPAH.</a:t>
            </a:r>
          </a:p>
          <a:p>
            <a:endParaRPr lang="en-US" sz="2400" b="0" dirty="0">
              <a:latin typeface="Calibri" pitchFamily="34" charset="0"/>
            </a:endParaRPr>
          </a:p>
          <a:p>
            <a:pPr>
              <a:buFontTx/>
              <a:buNone/>
            </a:pPr>
            <a:r>
              <a:rPr lang="en-US" sz="2400" b="0" dirty="0">
                <a:latin typeface="Calibri" pitchFamily="34" charset="0"/>
              </a:rPr>
              <a:t>      It is uncommon for the mean PA pressure ever to exceed 40 mm Hg in these patients, whereas it is unusual for the mean PA pressure to be less than 40 mm Hg in patients with IPAH</a:t>
            </a:r>
            <a:r>
              <a:rPr lang="en-US" sz="2400" b="0" i="1" dirty="0">
                <a:latin typeface="Calibri" pitchFamily="34" charset="0"/>
              </a:rPr>
              <a:t>.</a:t>
            </a:r>
          </a:p>
        </p:txBody>
      </p:sp>
      <p:sp>
        <p:nvSpPr>
          <p:cNvPr id="2547" name="TextBox 3"/>
          <p:cNvSpPr>
            <a:spLocks noChangeArrowheads="1"/>
          </p:cNvSpPr>
          <p:nvPr/>
        </p:nvSpPr>
        <p:spPr bwMode="auto">
          <a:xfrm>
            <a:off x="4800600" y="6291263"/>
            <a:ext cx="4343400" cy="338137"/>
          </a:xfrm>
          <a:prstGeom prst="rect">
            <a:avLst/>
          </a:prstGeom>
          <a:noFill/>
          <a:ln w="9525" cap="flat" algn="ctr">
            <a:noFill/>
            <a:prstDash val="solid"/>
            <a:round/>
            <a:headEnd type="none" w="med" len="med"/>
            <a:tailEnd type="none" w="med" len="med"/>
          </a:ln>
          <a:effectLst/>
        </p:spPr>
        <p:txBody>
          <a:bodyPr/>
          <a:lstStyle/>
          <a:p>
            <a:r>
              <a:rPr lang="en-US" sz="1600" i="1">
                <a:solidFill>
                  <a:schemeClr val="bg1"/>
                </a:solidFill>
                <a:latin typeface="Calibri" pitchFamily="34" charset="0"/>
              </a:rPr>
              <a:t>1. Am J Respir Crit Care Med. 2003;167:735–40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8" name="Title 1"/>
          <p:cNvSpPr>
            <a:spLocks noGrp="1" noChangeArrowheads="1"/>
          </p:cNvSpPr>
          <p:nvPr>
            <p:ph type="title" idx="4294967295"/>
          </p:nvPr>
        </p:nvSpPr>
        <p:spPr>
          <a:xfrm>
            <a:off x="457200" y="152400"/>
            <a:ext cx="8458200" cy="533400"/>
          </a:xfrm>
          <a:ln/>
        </p:spPr>
        <p:txBody>
          <a:bodyPr/>
          <a:lstStyle/>
          <a:p>
            <a:r>
              <a:rPr lang="en-US" sz="2400">
                <a:solidFill>
                  <a:srgbClr val="FFC000"/>
                </a:solidFill>
                <a:latin typeface="Calibri" pitchFamily="34" charset="0"/>
              </a:rPr>
              <a:t>Heath-Edwards classification of pulmonary vascular changes</a:t>
            </a:r>
          </a:p>
        </p:txBody>
      </p:sp>
      <p:sp>
        <p:nvSpPr>
          <p:cNvPr id="2239" name="Content Placeholder 3"/>
          <p:cNvSpPr>
            <a:spLocks noGrp="1" noChangeArrowheads="1"/>
          </p:cNvSpPr>
          <p:nvPr>
            <p:ph sz="half" idx="4294967295"/>
          </p:nvPr>
        </p:nvSpPr>
        <p:spPr>
          <a:xfrm>
            <a:off x="4191000" y="609600"/>
            <a:ext cx="4724400" cy="6019800"/>
          </a:xfrm>
          <a:ln/>
        </p:spPr>
        <p:txBody>
          <a:bodyPr/>
          <a:lstStyle/>
          <a:p>
            <a:pPr marL="0" indent="0">
              <a:buFontTx/>
              <a:buNone/>
            </a:pPr>
            <a:endParaRPr lang="en-US" sz="1800" dirty="0"/>
          </a:p>
          <a:p>
            <a:pPr marL="0" indent="0"/>
            <a:r>
              <a:rPr lang="en-US" sz="1800" dirty="0">
                <a:solidFill>
                  <a:srgbClr val="00B050"/>
                </a:solidFill>
              </a:rPr>
              <a:t>Grade IV: Dilation: </a:t>
            </a:r>
            <a:r>
              <a:rPr lang="en-US" sz="1800" i="1" dirty="0"/>
              <a:t>Vessel is dilated, and media is abnormally thin</a:t>
            </a:r>
            <a:r>
              <a:rPr lang="en-US" sz="1800" dirty="0"/>
              <a:t>.</a:t>
            </a:r>
          </a:p>
          <a:p>
            <a:pPr marL="0" indent="0"/>
            <a:endParaRPr lang="en-US" sz="1800" dirty="0"/>
          </a:p>
          <a:p>
            <a:pPr marL="0" indent="0"/>
            <a:endParaRPr lang="en-US" sz="1800" dirty="0"/>
          </a:p>
          <a:p>
            <a:pPr marL="0" indent="0"/>
            <a:endParaRPr lang="en-US" sz="1800" dirty="0"/>
          </a:p>
          <a:p>
            <a:pPr marL="0" indent="0">
              <a:buFontTx/>
              <a:buNone/>
            </a:pPr>
            <a:endParaRPr lang="en-US" sz="1800" dirty="0"/>
          </a:p>
          <a:p>
            <a:pPr marL="0" indent="0"/>
            <a:r>
              <a:rPr lang="en-US" sz="1800" dirty="0">
                <a:solidFill>
                  <a:srgbClr val="00B050"/>
                </a:solidFill>
              </a:rPr>
              <a:t>Grade V: </a:t>
            </a:r>
            <a:r>
              <a:rPr lang="en-US" sz="1800" dirty="0" err="1">
                <a:solidFill>
                  <a:srgbClr val="00B050"/>
                </a:solidFill>
              </a:rPr>
              <a:t>Plexiform</a:t>
            </a:r>
            <a:r>
              <a:rPr lang="en-US" sz="1800" dirty="0">
                <a:solidFill>
                  <a:srgbClr val="00B050"/>
                </a:solidFill>
              </a:rPr>
              <a:t> lesion: </a:t>
            </a:r>
            <a:r>
              <a:rPr lang="en-US" sz="1800" i="1" dirty="0"/>
              <a:t>There is cellular </a:t>
            </a:r>
            <a:r>
              <a:rPr lang="en-US" sz="1800" i="1" dirty="0" err="1"/>
              <a:t>intimal</a:t>
            </a:r>
            <a:r>
              <a:rPr lang="en-US" sz="1800" i="1" dirty="0"/>
              <a:t> proliferation, clustered around are numerous thin-walled vessels that terminate as capillaries in alveolar wall.</a:t>
            </a:r>
          </a:p>
          <a:p>
            <a:pPr marL="0" indent="0"/>
            <a:endParaRPr lang="en-US" sz="1800" dirty="0"/>
          </a:p>
          <a:p>
            <a:pPr marL="0" indent="0"/>
            <a:endParaRPr lang="en-US" sz="1800" dirty="0"/>
          </a:p>
          <a:p>
            <a:pPr marL="0" indent="0"/>
            <a:r>
              <a:rPr lang="en-US" sz="1800" dirty="0">
                <a:solidFill>
                  <a:srgbClr val="00B050"/>
                </a:solidFill>
              </a:rPr>
              <a:t>Grade VI: Acute necrotizing </a:t>
            </a:r>
            <a:r>
              <a:rPr lang="en-US" sz="1800" dirty="0" err="1">
                <a:solidFill>
                  <a:srgbClr val="00B050"/>
                </a:solidFill>
              </a:rPr>
              <a:t>arteritis</a:t>
            </a:r>
            <a:r>
              <a:rPr lang="en-US" sz="1800" dirty="0">
                <a:solidFill>
                  <a:srgbClr val="00B050"/>
                </a:solidFill>
              </a:rPr>
              <a:t>:</a:t>
            </a:r>
          </a:p>
          <a:p>
            <a:pPr marL="0" indent="0">
              <a:buFontTx/>
              <a:buNone/>
            </a:pPr>
            <a:r>
              <a:rPr lang="en-US" sz="1800" dirty="0"/>
              <a:t>      </a:t>
            </a:r>
            <a:r>
              <a:rPr lang="en-US" sz="1800" i="1" dirty="0"/>
              <a:t>A severe reactive inflammatory </a:t>
            </a:r>
            <a:r>
              <a:rPr lang="en-US" sz="1800" i="1" dirty="0" err="1"/>
              <a:t>exudate</a:t>
            </a:r>
            <a:r>
              <a:rPr lang="en-US" sz="1800" i="1" dirty="0"/>
              <a:t> is seen through all layers of the vessel.</a:t>
            </a:r>
            <a:endParaRPr lang="en-US" sz="1800" i="1" dirty="0">
              <a:latin typeface="Calibri" pitchFamily="34" charset="0"/>
            </a:endParaRPr>
          </a:p>
        </p:txBody>
      </p:sp>
      <p:pic>
        <p:nvPicPr>
          <p:cNvPr id="2242" name="Picture 6"/>
          <p:cNvPicPr preferRelativeResize="0">
            <a:picLocks noChangeArrowheads="1"/>
          </p:cNvPicPr>
          <p:nvPr/>
        </p:nvPicPr>
        <p:blipFill>
          <a:blip r:embed="rId2"/>
          <a:srcRect l="51552" t="67470" r="29686" b="8185"/>
          <a:stretch>
            <a:fillRect/>
          </a:stretch>
        </p:blipFill>
        <p:spPr bwMode="auto">
          <a:xfrm>
            <a:off x="1066800" y="4800600"/>
            <a:ext cx="2133600" cy="1828800"/>
          </a:xfrm>
          <a:prstGeom prst="rect">
            <a:avLst/>
          </a:prstGeom>
          <a:noFill/>
          <a:ln w="38100" algn="ctr">
            <a:solidFill>
              <a:srgbClr val="FFC000"/>
            </a:solidFill>
            <a:prstDash val="solid"/>
            <a:miter lim="800000"/>
            <a:headEnd type="none" w="med" len="med"/>
            <a:tailEnd type="none" w="med" len="med"/>
          </a:ln>
          <a:effectLst>
            <a:outerShdw dist="38100" dir="2700000" algn="tl" rotWithShape="0">
              <a:srgbClr val="000000">
                <a:alpha val="42999"/>
              </a:srgbClr>
            </a:outerShdw>
          </a:effectLst>
        </p:spPr>
      </p:pic>
      <p:pic>
        <p:nvPicPr>
          <p:cNvPr id="7" name="Picture 5"/>
          <p:cNvPicPr preferRelativeResize="0">
            <a:picLocks noChangeArrowheads="1"/>
          </p:cNvPicPr>
          <p:nvPr/>
        </p:nvPicPr>
        <p:blipFill>
          <a:blip r:embed="rId2"/>
          <a:srcRect l="24399" t="66890" r="51176" b="7787"/>
          <a:stretch>
            <a:fillRect/>
          </a:stretch>
        </p:blipFill>
        <p:spPr bwMode="auto">
          <a:xfrm>
            <a:off x="1066800" y="2971800"/>
            <a:ext cx="2133600" cy="1676400"/>
          </a:xfrm>
          <a:prstGeom prst="rect">
            <a:avLst/>
          </a:prstGeom>
          <a:noFill/>
          <a:ln w="38100" algn="ctr">
            <a:solidFill>
              <a:srgbClr val="FFC000"/>
            </a:solidFill>
            <a:prstDash val="solid"/>
            <a:miter lim="800000"/>
            <a:headEnd type="none" w="med" len="med"/>
            <a:tailEnd type="none" w="med" len="med"/>
          </a:ln>
          <a:effectLst>
            <a:outerShdw dist="38100" dir="2700000" algn="tl" rotWithShape="0">
              <a:srgbClr val="000000">
                <a:alpha val="42999"/>
              </a:srgbClr>
            </a:outerShdw>
          </a:effectLst>
        </p:spPr>
      </p:pic>
      <p:pic>
        <p:nvPicPr>
          <p:cNvPr id="3075" name="Picture 3"/>
          <p:cNvPicPr>
            <a:picLocks noGrp="1" noChangeAspect="1" noChangeArrowheads="1"/>
          </p:cNvPicPr>
          <p:nvPr>
            <p:ph sz="half" idx="4294967295"/>
          </p:nvPr>
        </p:nvPicPr>
        <p:blipFill>
          <a:blip r:embed="rId3"/>
          <a:srcRect/>
          <a:stretch>
            <a:fillRect/>
          </a:stretch>
        </p:blipFill>
        <p:spPr bwMode="auto">
          <a:xfrm>
            <a:off x="1181100" y="914400"/>
            <a:ext cx="19050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0" name="Title 1"/>
          <p:cNvSpPr>
            <a:spLocks noGrp="1" noChangeArrowheads="1"/>
          </p:cNvSpPr>
          <p:nvPr>
            <p:ph type="title" idx="4294967295"/>
          </p:nvPr>
        </p:nvSpPr>
        <p:spPr>
          <a:xfrm>
            <a:off x="228600" y="381000"/>
            <a:ext cx="8763000" cy="914400"/>
          </a:xfrm>
          <a:ln/>
        </p:spPr>
        <p:txBody>
          <a:bodyPr>
            <a:normAutofit fontScale="90000"/>
          </a:bodyPr>
          <a:lstStyle/>
          <a:p>
            <a:r>
              <a:rPr lang="en-US" sz="2800" dirty="0">
                <a:latin typeface="Calibri" pitchFamily="34" charset="0"/>
              </a:rPr>
              <a:t>Pulmonary Hypertension Associated with Sleep Disordered Breathing (SDB)</a:t>
            </a:r>
          </a:p>
        </p:txBody>
      </p:sp>
      <p:sp>
        <p:nvSpPr>
          <p:cNvPr id="2551" name="Content Placeholder 2"/>
          <p:cNvSpPr>
            <a:spLocks noGrp="1" noChangeArrowheads="1"/>
          </p:cNvSpPr>
          <p:nvPr>
            <p:ph idx="4294967295"/>
          </p:nvPr>
        </p:nvSpPr>
        <p:spPr>
          <a:xfrm>
            <a:off x="685800" y="1600200"/>
            <a:ext cx="7772400" cy="4800600"/>
          </a:xfrm>
          <a:ln/>
        </p:spPr>
        <p:txBody>
          <a:bodyPr/>
          <a:lstStyle/>
          <a:p>
            <a:r>
              <a:rPr lang="en-US" sz="2400" b="0" dirty="0">
                <a:latin typeface="Calibri" pitchFamily="34" charset="0"/>
              </a:rPr>
              <a:t>Prevalence: 20% to 40% of patients with SDB.</a:t>
            </a:r>
          </a:p>
          <a:p>
            <a:r>
              <a:rPr lang="en-US" sz="2400" b="0" dirty="0">
                <a:latin typeface="Calibri" pitchFamily="34" charset="0"/>
              </a:rPr>
              <a:t>Mild to moderate in severity. </a:t>
            </a:r>
          </a:p>
          <a:p>
            <a:r>
              <a:rPr lang="en-US" sz="2400" b="0" dirty="0">
                <a:latin typeface="Calibri" pitchFamily="34" charset="0"/>
              </a:rPr>
              <a:t>Mechanism: combination of </a:t>
            </a:r>
            <a:r>
              <a:rPr lang="en-US" sz="2400" b="0" dirty="0" err="1">
                <a:latin typeface="Calibri" pitchFamily="34" charset="0"/>
              </a:rPr>
              <a:t>precapillary</a:t>
            </a:r>
            <a:r>
              <a:rPr lang="en-US" sz="2400" b="0" dirty="0">
                <a:latin typeface="Calibri" pitchFamily="34" charset="0"/>
              </a:rPr>
              <a:t> and </a:t>
            </a:r>
            <a:r>
              <a:rPr lang="en-US" sz="2400" b="0" dirty="0" err="1">
                <a:latin typeface="Calibri" pitchFamily="34" charset="0"/>
              </a:rPr>
              <a:t>postcapillary</a:t>
            </a:r>
            <a:r>
              <a:rPr lang="en-US" sz="2400" b="0" dirty="0">
                <a:latin typeface="Calibri" pitchFamily="34" charset="0"/>
              </a:rPr>
              <a:t> factors. </a:t>
            </a:r>
          </a:p>
          <a:p>
            <a:pPr marL="457200" lvl="1" indent="0">
              <a:buFont typeface="Wingdings" pitchFamily="2" charset="2"/>
              <a:buChar char="§"/>
            </a:pPr>
            <a:r>
              <a:rPr lang="en-US" sz="2000" b="0" dirty="0">
                <a:latin typeface="Calibri" pitchFamily="34" charset="0"/>
              </a:rPr>
              <a:t>primary mechanism is repetitive nocturnal arterial oxygen </a:t>
            </a:r>
            <a:r>
              <a:rPr lang="en-US" sz="2000" b="0" dirty="0" err="1">
                <a:latin typeface="Calibri" pitchFamily="34" charset="0"/>
              </a:rPr>
              <a:t>desaturation</a:t>
            </a:r>
            <a:r>
              <a:rPr lang="en-US" sz="2000" b="0" dirty="0">
                <a:latin typeface="Calibri" pitchFamily="34" charset="0"/>
              </a:rPr>
              <a:t>, which reflexively increases PA pressures.</a:t>
            </a:r>
          </a:p>
          <a:p>
            <a:pPr marL="457200" lvl="1" indent="0">
              <a:buFontTx/>
              <a:buNone/>
            </a:pPr>
            <a:r>
              <a:rPr lang="en-US" sz="2000" dirty="0">
                <a:latin typeface="Calibri" pitchFamily="34" charset="0"/>
              </a:rPr>
              <a:t>others are</a:t>
            </a:r>
          </a:p>
          <a:p>
            <a:pPr marL="457200" lvl="1" indent="0">
              <a:buFont typeface="Wingdings" pitchFamily="2" charset="2"/>
              <a:buChar char="§"/>
            </a:pPr>
            <a:r>
              <a:rPr lang="en-US" sz="2000" b="0" dirty="0">
                <a:latin typeface="Calibri" pitchFamily="34" charset="0"/>
              </a:rPr>
              <a:t>pulmonary arteriolar remodeling</a:t>
            </a:r>
          </a:p>
          <a:p>
            <a:pPr marL="457200" lvl="1" indent="0">
              <a:buFont typeface="Wingdings" pitchFamily="2" charset="2"/>
              <a:buChar char="§"/>
            </a:pPr>
            <a:r>
              <a:rPr lang="en-US" sz="2000" b="0" dirty="0" err="1">
                <a:latin typeface="Calibri" pitchFamily="34" charset="0"/>
              </a:rPr>
              <a:t>hyperreactivity</a:t>
            </a:r>
            <a:r>
              <a:rPr lang="en-US" sz="2000" b="0" dirty="0">
                <a:latin typeface="Calibri" pitchFamily="34" charset="0"/>
              </a:rPr>
              <a:t> to hypoxia</a:t>
            </a:r>
          </a:p>
          <a:p>
            <a:pPr marL="457200" lvl="1" indent="0">
              <a:buFont typeface="Wingdings" pitchFamily="2" charset="2"/>
              <a:buChar char="§"/>
            </a:pPr>
            <a:r>
              <a:rPr lang="en-US" sz="2000" b="0" dirty="0">
                <a:latin typeface="Calibri" pitchFamily="34" charset="0"/>
              </a:rPr>
              <a:t>left ventricular diastolic dysfunction</a:t>
            </a:r>
          </a:p>
          <a:p>
            <a:endParaRPr lang="en-US" sz="2000" b="0" dirty="0" smtClean="0">
              <a:latin typeface="Calibri" pitchFamily="34" charset="0"/>
            </a:endParaRPr>
          </a:p>
          <a:p>
            <a:r>
              <a:rPr lang="en-US" sz="2400" b="0" dirty="0" smtClean="0">
                <a:latin typeface="Calibri" pitchFamily="34" charset="0"/>
              </a:rPr>
              <a:t>RV </a:t>
            </a:r>
            <a:r>
              <a:rPr lang="en-US" sz="2400" b="0" dirty="0">
                <a:latin typeface="Calibri" pitchFamily="34" charset="0"/>
              </a:rPr>
              <a:t>failure in SDB appears to be uncommon.</a:t>
            </a:r>
          </a:p>
          <a:p>
            <a:endParaRPr lang="en-US" sz="2400" b="0" dirty="0">
              <a:latin typeface="Calibri"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4: CTEPH</a:t>
            </a:r>
            <a:endParaRPr lang="en-US" dirty="0"/>
          </a:p>
        </p:txBody>
      </p:sp>
      <p:sp>
        <p:nvSpPr>
          <p:cNvPr id="3" name="Content Placeholder 2"/>
          <p:cNvSpPr>
            <a:spLocks noGrp="1"/>
          </p:cNvSpPr>
          <p:nvPr>
            <p:ph idx="1"/>
          </p:nvPr>
        </p:nvSpPr>
        <p:spPr/>
        <p:txBody>
          <a:bodyPr/>
          <a:lstStyle/>
          <a:p>
            <a:r>
              <a:rPr lang="en-US" dirty="0" smtClean="0"/>
              <a:t>Surgically curable PH</a:t>
            </a:r>
          </a:p>
          <a:p>
            <a:r>
              <a:rPr lang="en-US" dirty="0" smtClean="0"/>
              <a:t>Described after at least 3 months of effective anticoagulation</a:t>
            </a:r>
          </a:p>
          <a:p>
            <a:r>
              <a:rPr lang="en-US" dirty="0" smtClean="0"/>
              <a:t>Patient should have Pre-capillary PH with at least one segmental perfusion defect( Lung Scan, CT PA or </a:t>
            </a:r>
            <a:r>
              <a:rPr lang="en-US" dirty="0" err="1" smtClean="0"/>
              <a:t>Pulm.Angio</a:t>
            </a:r>
            <a:r>
              <a:rPr lang="en-US" dirty="0" smtClean="0"/>
              <a:t>)</a:t>
            </a:r>
          </a:p>
          <a:p>
            <a:r>
              <a:rPr lang="en-US" dirty="0" smtClean="0"/>
              <a:t>Cumulative incidence of CTEPH after an episode of PE is .1% to 9.1%. (</a:t>
            </a:r>
            <a:r>
              <a:rPr lang="en-US" dirty="0" err="1" smtClean="0"/>
              <a:t>Braunwald</a:t>
            </a:r>
            <a:r>
              <a:rPr lang="en-US"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noChangeArrowheads="1"/>
          </p:cNvSpPr>
          <p:nvPr>
            <p:ph type="title" idx="4294967295"/>
          </p:nvPr>
        </p:nvSpPr>
        <p:spPr>
          <a:xfrm>
            <a:off x="304800" y="228600"/>
            <a:ext cx="8534400" cy="762000"/>
          </a:xfrm>
        </p:spPr>
        <p:txBody>
          <a:bodyPr>
            <a:normAutofit/>
          </a:bodyPr>
          <a:lstStyle/>
          <a:p>
            <a:endParaRPr lang="en-US" sz="2400" dirty="0" smtClean="0">
              <a:solidFill>
                <a:srgbClr val="FFC000"/>
              </a:solidFill>
              <a:latin typeface="Calibri" pitchFamily="34" charset="0"/>
            </a:endParaRPr>
          </a:p>
        </p:txBody>
      </p:sp>
      <p:sp>
        <p:nvSpPr>
          <p:cNvPr id="66563" name="Content Placeholder 2"/>
          <p:cNvSpPr>
            <a:spLocks noGrp="1" noChangeArrowheads="1"/>
          </p:cNvSpPr>
          <p:nvPr>
            <p:ph idx="4294967295"/>
          </p:nvPr>
        </p:nvSpPr>
        <p:spPr>
          <a:xfrm>
            <a:off x="304800" y="533400"/>
            <a:ext cx="8686800" cy="5562600"/>
          </a:xfrm>
        </p:spPr>
        <p:txBody>
          <a:bodyPr/>
          <a:lstStyle/>
          <a:p>
            <a:endParaRPr lang="en-US" sz="2400" b="0" dirty="0" smtClean="0">
              <a:latin typeface="Calibri" pitchFamily="34" charset="0"/>
            </a:endParaRPr>
          </a:p>
          <a:p>
            <a:endParaRPr lang="en-US" sz="2400" b="0" dirty="0" smtClean="0">
              <a:latin typeface="Calibri" pitchFamily="34" charset="0"/>
            </a:endParaRPr>
          </a:p>
          <a:p>
            <a:r>
              <a:rPr lang="en-US" sz="2400" b="0" dirty="0" smtClean="0">
                <a:latin typeface="Calibri" pitchFamily="34" charset="0"/>
              </a:rPr>
              <a:t>Cumulative incidence of CTEPH after acute PE (</a:t>
            </a:r>
            <a:r>
              <a:rPr lang="en-US" sz="2400" b="0" dirty="0" smtClean="0">
                <a:latin typeface="Bell MT" pitchFamily="18" charset="0"/>
              </a:rPr>
              <a:t>NEJM 2004;350</a:t>
            </a:r>
            <a:r>
              <a:rPr lang="en-US" sz="2400" b="0" dirty="0" smtClean="0">
                <a:latin typeface="Calibri" pitchFamily="34" charset="0"/>
              </a:rPr>
              <a:t>)</a:t>
            </a:r>
            <a:endParaRPr lang="en-US" sz="2400" b="0" baseline="30000" dirty="0" smtClean="0">
              <a:latin typeface="Calibri" pitchFamily="34" charset="0"/>
            </a:endParaRPr>
          </a:p>
          <a:p>
            <a:pPr lvl="1">
              <a:buFont typeface="Wingdings" pitchFamily="2" charset="2"/>
              <a:buChar char="§"/>
            </a:pPr>
            <a:r>
              <a:rPr lang="en-US" sz="2400" b="0" dirty="0" smtClean="0">
                <a:latin typeface="Calibri" pitchFamily="34" charset="0"/>
              </a:rPr>
              <a:t>1.0%  at 6 months, </a:t>
            </a:r>
          </a:p>
          <a:p>
            <a:pPr lvl="1">
              <a:buFont typeface="Wingdings" pitchFamily="2" charset="2"/>
              <a:buChar char="§"/>
            </a:pPr>
            <a:r>
              <a:rPr lang="en-US" sz="2400" b="0" dirty="0" smtClean="0">
                <a:latin typeface="Calibri" pitchFamily="34" charset="0"/>
              </a:rPr>
              <a:t>3.1% after 1 year</a:t>
            </a:r>
          </a:p>
          <a:p>
            <a:pPr lvl="1">
              <a:buFont typeface="Wingdings" pitchFamily="2" charset="2"/>
              <a:buChar char="§"/>
            </a:pPr>
            <a:r>
              <a:rPr lang="en-US" sz="2400" b="0" dirty="0" smtClean="0">
                <a:latin typeface="Calibri" pitchFamily="34" charset="0"/>
              </a:rPr>
              <a:t>3.8% after 2 years</a:t>
            </a:r>
          </a:p>
          <a:p>
            <a:endParaRPr lang="en-US" sz="2400" b="0" dirty="0" smtClean="0">
              <a:latin typeface="Calibri" pitchFamily="34" charset="0"/>
            </a:endParaRPr>
          </a:p>
          <a:p>
            <a:endParaRPr lang="en-US" sz="2400" b="0" dirty="0" smtClean="0">
              <a:latin typeface="Calibri" pitchFamily="34" charset="0"/>
            </a:endParaRPr>
          </a:p>
          <a:p>
            <a:r>
              <a:rPr lang="en-US" sz="2400" b="0" dirty="0" err="1" smtClean="0">
                <a:latin typeface="Calibri" pitchFamily="34" charset="0"/>
              </a:rPr>
              <a:t>Hypercoagulable</a:t>
            </a:r>
            <a:r>
              <a:rPr lang="en-US" sz="2400" b="0" dirty="0" smtClean="0">
                <a:latin typeface="Calibri" pitchFamily="34" charset="0"/>
              </a:rPr>
              <a:t> state: in only a minority of patients </a:t>
            </a:r>
          </a:p>
          <a:p>
            <a:pPr lvl="1">
              <a:buFont typeface="Wingdings" pitchFamily="2" charset="2"/>
              <a:buChar char="§"/>
            </a:pPr>
            <a:r>
              <a:rPr lang="en-US" sz="2400" b="0" dirty="0" smtClean="0">
                <a:latin typeface="Calibri" pitchFamily="34" charset="0"/>
              </a:rPr>
              <a:t>lupus anticoagulant ~ 10% to 20%</a:t>
            </a:r>
          </a:p>
          <a:p>
            <a:pPr lvl="1">
              <a:buFont typeface="Wingdings" pitchFamily="2" charset="2"/>
              <a:buChar char="§"/>
            </a:pPr>
            <a:r>
              <a:rPr lang="en-US" sz="2400" b="0" dirty="0" smtClean="0">
                <a:latin typeface="Calibri" pitchFamily="34" charset="0"/>
              </a:rPr>
              <a:t>protein C, protein S, and </a:t>
            </a:r>
            <a:r>
              <a:rPr lang="en-US" sz="2400" b="0" dirty="0" err="1" smtClean="0">
                <a:latin typeface="Calibri" pitchFamily="34" charset="0"/>
              </a:rPr>
              <a:t>antithrombin</a:t>
            </a:r>
            <a:r>
              <a:rPr lang="en-US" sz="2400" b="0" dirty="0" smtClean="0">
                <a:latin typeface="Calibri" pitchFamily="34" charset="0"/>
              </a:rPr>
              <a:t> III deficiencies: ~ 5%</a:t>
            </a:r>
          </a:p>
          <a:p>
            <a:pPr lvl="1">
              <a:buFont typeface="Wingdings" pitchFamily="2" charset="2"/>
              <a:buChar char="§"/>
            </a:pPr>
            <a:endParaRPr lang="en-US" sz="2400" dirty="0" smtClean="0">
              <a:latin typeface="Calibri" pitchFamily="34" charset="0"/>
            </a:endParaRPr>
          </a:p>
          <a:p>
            <a:pPr lvl="1">
              <a:buNone/>
            </a:pPr>
            <a:endParaRPr lang="en-US" sz="2400" b="0" dirty="0" smtClean="0">
              <a:latin typeface="Calibri" pitchFamily="34" charset="0"/>
            </a:endParaRPr>
          </a:p>
        </p:txBody>
      </p:sp>
      <p:sp>
        <p:nvSpPr>
          <p:cNvPr id="66564" name="TextBox 3"/>
          <p:cNvSpPr>
            <a:spLocks noChangeArrowheads="1"/>
          </p:cNvSpPr>
          <p:nvPr/>
        </p:nvSpPr>
        <p:spPr bwMode="auto">
          <a:xfrm>
            <a:off x="5105400" y="6335713"/>
            <a:ext cx="3810000" cy="369887"/>
          </a:xfrm>
          <a:prstGeom prst="rect">
            <a:avLst/>
          </a:prstGeom>
          <a:noFill/>
          <a:ln w="9525" algn="ctr">
            <a:noFill/>
            <a:round/>
            <a:headEnd/>
            <a:tailEnd/>
          </a:ln>
        </p:spPr>
        <p:txBody>
          <a:bodyPr/>
          <a:lstStyle/>
          <a:p>
            <a:r>
              <a:rPr lang="en-US" i="1">
                <a:solidFill>
                  <a:schemeClr val="bg1"/>
                </a:solidFill>
                <a:latin typeface="Calibri" pitchFamily="34" charset="0"/>
              </a:rPr>
              <a:t>1. N Engl J Med. 2004;350:2257– 64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t>A clinical h/o Acute P.E – In 75% of pts.</a:t>
            </a:r>
          </a:p>
          <a:p>
            <a:endParaRPr lang="en-US" sz="2800" dirty="0" smtClean="0"/>
          </a:p>
          <a:p>
            <a:r>
              <a:rPr lang="en-US" sz="2800" dirty="0" smtClean="0"/>
              <a:t>Non Plasmatic risk factors include:</a:t>
            </a:r>
          </a:p>
          <a:p>
            <a:pPr>
              <a:buFont typeface="Wingdings" pitchFamily="2" charset="2"/>
              <a:buChar char="Ø"/>
            </a:pPr>
            <a:r>
              <a:rPr lang="en-US" sz="2800" dirty="0" smtClean="0"/>
              <a:t>    </a:t>
            </a:r>
            <a:r>
              <a:rPr lang="en-US" sz="2800" dirty="0" err="1" smtClean="0"/>
              <a:t>Splenectomy</a:t>
            </a:r>
            <a:endParaRPr lang="en-US" sz="2800" dirty="0" smtClean="0"/>
          </a:p>
          <a:p>
            <a:pPr>
              <a:buFont typeface="Wingdings" pitchFamily="2" charset="2"/>
              <a:buChar char="Ø"/>
            </a:pPr>
            <a:r>
              <a:rPr lang="en-US" sz="2800" dirty="0" smtClean="0"/>
              <a:t>    </a:t>
            </a:r>
            <a:r>
              <a:rPr lang="en-US" sz="2800" dirty="0" err="1" smtClean="0"/>
              <a:t>Ventriculo</a:t>
            </a:r>
            <a:r>
              <a:rPr lang="en-US" sz="2800" dirty="0" smtClean="0"/>
              <a:t> </a:t>
            </a:r>
            <a:r>
              <a:rPr lang="en-US" sz="2800" dirty="0" err="1" smtClean="0"/>
              <a:t>Atrial</a:t>
            </a:r>
            <a:r>
              <a:rPr lang="en-US" sz="2800" dirty="0" smtClean="0"/>
              <a:t> shunt for </a:t>
            </a:r>
            <a:r>
              <a:rPr lang="en-US" sz="2800" dirty="0" err="1" smtClean="0"/>
              <a:t>Hydrecephalous</a:t>
            </a:r>
            <a:endParaRPr lang="en-US" sz="2800" dirty="0" smtClean="0"/>
          </a:p>
          <a:p>
            <a:pPr>
              <a:buFont typeface="Wingdings" pitchFamily="2" charset="2"/>
              <a:buChar char="Ø"/>
            </a:pPr>
            <a:r>
              <a:rPr lang="en-US" sz="2800" dirty="0" smtClean="0"/>
              <a:t>    </a:t>
            </a:r>
            <a:r>
              <a:rPr lang="en-US" sz="2800" dirty="0" err="1" smtClean="0"/>
              <a:t>Inflmm</a:t>
            </a:r>
            <a:r>
              <a:rPr lang="en-US" sz="2800" dirty="0" smtClean="0"/>
              <a:t>. Bowel Disease</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 name="Title 1"/>
          <p:cNvSpPr>
            <a:spLocks noGrp="1" noChangeArrowheads="1"/>
          </p:cNvSpPr>
          <p:nvPr>
            <p:ph type="title" idx="4294967295"/>
          </p:nvPr>
        </p:nvSpPr>
        <p:spPr>
          <a:xfrm>
            <a:off x="76200" y="76200"/>
            <a:ext cx="2743200" cy="1066800"/>
          </a:xfrm>
          <a:ln/>
        </p:spPr>
        <p:txBody>
          <a:bodyPr/>
          <a:lstStyle/>
          <a:p>
            <a:r>
              <a:rPr lang="en-US" sz="2800" dirty="0">
                <a:latin typeface="Calibri" pitchFamily="34" charset="0"/>
              </a:rPr>
              <a:t>PATHOGENESIS</a:t>
            </a:r>
          </a:p>
        </p:txBody>
      </p:sp>
      <p:sp>
        <p:nvSpPr>
          <p:cNvPr id="2564" name="Content Placeholder 2"/>
          <p:cNvSpPr>
            <a:spLocks noGrp="1" noChangeArrowheads="1"/>
          </p:cNvSpPr>
          <p:nvPr>
            <p:ph idx="4294967295"/>
          </p:nvPr>
        </p:nvSpPr>
        <p:spPr>
          <a:xfrm>
            <a:off x="2057400" y="381000"/>
            <a:ext cx="6934200" cy="6324600"/>
          </a:xfrm>
          <a:ln/>
        </p:spPr>
        <p:txBody>
          <a:bodyPr/>
          <a:lstStyle/>
          <a:p>
            <a:pPr marL="0" indent="0">
              <a:buFontTx/>
              <a:buNone/>
            </a:pPr>
            <a:r>
              <a:rPr lang="en-US" sz="2000" b="0" dirty="0">
                <a:latin typeface="Calibri" pitchFamily="34" charset="0"/>
              </a:rPr>
              <a:t>             Pulmonary embolism (either single or recurrent)</a:t>
            </a:r>
          </a:p>
          <a:p>
            <a:pPr marL="0" indent="0">
              <a:buFontTx/>
              <a:buNone/>
            </a:pPr>
            <a:endParaRPr lang="en-US" sz="2000" b="0" dirty="0">
              <a:latin typeface="Calibri" pitchFamily="34" charset="0"/>
            </a:endParaRPr>
          </a:p>
          <a:p>
            <a:pPr marL="0" indent="0">
              <a:buFontTx/>
              <a:buNone/>
            </a:pPr>
            <a:r>
              <a:rPr lang="en-US" sz="2000" b="0" dirty="0">
                <a:latin typeface="Calibri" pitchFamily="34" charset="0"/>
              </a:rPr>
              <a:t>                   </a:t>
            </a:r>
            <a:r>
              <a:rPr lang="en-US" sz="2000" b="0" dirty="0" err="1">
                <a:latin typeface="Calibri" pitchFamily="34" charset="0"/>
              </a:rPr>
              <a:t>Thromboemboli</a:t>
            </a:r>
            <a:r>
              <a:rPr lang="en-US" sz="2000" b="0" dirty="0">
                <a:latin typeface="Calibri" pitchFamily="34" charset="0"/>
              </a:rPr>
              <a:t> fail to resolve adequately</a:t>
            </a:r>
          </a:p>
          <a:p>
            <a:pPr marL="0" indent="0">
              <a:buFontTx/>
              <a:buNone/>
            </a:pPr>
            <a:endParaRPr lang="en-US" sz="2000" b="0" dirty="0">
              <a:latin typeface="Calibri" pitchFamily="34" charset="0"/>
            </a:endParaRPr>
          </a:p>
          <a:p>
            <a:pPr marL="0" indent="0">
              <a:buFontTx/>
              <a:buNone/>
            </a:pPr>
            <a:r>
              <a:rPr lang="en-US" sz="2000" b="0" dirty="0">
                <a:latin typeface="Calibri" pitchFamily="34" charset="0"/>
              </a:rPr>
              <a:t>            Undergo organization and incomplete </a:t>
            </a:r>
            <a:r>
              <a:rPr lang="en-US" sz="2000" b="0" dirty="0" err="1">
                <a:latin typeface="Calibri" pitchFamily="34" charset="0"/>
              </a:rPr>
              <a:t>recanalization</a:t>
            </a:r>
            <a:endParaRPr lang="en-US" sz="2000" b="0" dirty="0">
              <a:latin typeface="Calibri" pitchFamily="34" charset="0"/>
            </a:endParaRPr>
          </a:p>
          <a:p>
            <a:pPr marL="0" indent="0">
              <a:buFontTx/>
              <a:buNone/>
            </a:pPr>
            <a:r>
              <a:rPr lang="en-US" sz="2000" b="0" dirty="0">
                <a:latin typeface="Calibri" pitchFamily="34" charset="0"/>
              </a:rPr>
              <a:t> </a:t>
            </a:r>
          </a:p>
          <a:p>
            <a:pPr marL="0" indent="0">
              <a:buFontTx/>
              <a:buNone/>
            </a:pPr>
            <a:r>
              <a:rPr lang="en-US" sz="2000" b="0" dirty="0">
                <a:latin typeface="Calibri" pitchFamily="34" charset="0"/>
              </a:rPr>
              <a:t>                            Incorporated into the vascular wall</a:t>
            </a:r>
          </a:p>
          <a:p>
            <a:pPr marL="0" indent="0">
              <a:buFontTx/>
              <a:buNone/>
            </a:pPr>
            <a:r>
              <a:rPr lang="en-US" sz="2000" b="0" dirty="0">
                <a:latin typeface="Calibri" pitchFamily="34" charset="0"/>
              </a:rPr>
              <a:t>                    (</a:t>
            </a:r>
            <a:r>
              <a:rPr lang="en-US" sz="2000" b="0" dirty="0" err="1">
                <a:latin typeface="Calibri" pitchFamily="34" charset="0"/>
              </a:rPr>
              <a:t>subsegmental</a:t>
            </a:r>
            <a:r>
              <a:rPr lang="en-US" sz="2000" b="0" dirty="0">
                <a:latin typeface="Calibri" pitchFamily="34" charset="0"/>
              </a:rPr>
              <a:t>, segmental, and lobar vessels)</a:t>
            </a:r>
          </a:p>
          <a:p>
            <a:pPr marL="0" indent="0">
              <a:buFontTx/>
              <a:buNone/>
            </a:pPr>
            <a:endParaRPr lang="en-US" sz="2000" b="0" dirty="0">
              <a:latin typeface="Calibri" pitchFamily="34" charset="0"/>
            </a:endParaRPr>
          </a:p>
          <a:p>
            <a:pPr marL="0" indent="0">
              <a:buFontTx/>
              <a:buNone/>
            </a:pPr>
            <a:r>
              <a:rPr lang="en-US" sz="2000" b="0" dirty="0">
                <a:latin typeface="Calibri" pitchFamily="34" charset="0"/>
              </a:rPr>
              <a:t>             Slowly progressive vascular obstruction including distal</a:t>
            </a:r>
          </a:p>
          <a:p>
            <a:pPr marL="0" indent="0">
              <a:buFontTx/>
              <a:buNone/>
            </a:pPr>
            <a:r>
              <a:rPr lang="en-US" sz="2000" b="0" dirty="0">
                <a:latin typeface="Calibri" pitchFamily="34" charset="0"/>
              </a:rPr>
              <a:t>        pulmonary </a:t>
            </a:r>
            <a:r>
              <a:rPr lang="en-US" sz="2000" b="0" dirty="0" err="1">
                <a:latin typeface="Calibri" pitchFamily="34" charset="0"/>
              </a:rPr>
              <a:t>vasculopathy</a:t>
            </a:r>
            <a:r>
              <a:rPr lang="en-US" sz="2000" b="0" dirty="0">
                <a:latin typeface="Calibri" pitchFamily="34" charset="0"/>
              </a:rPr>
              <a:t> of both occluded and </a:t>
            </a:r>
            <a:r>
              <a:rPr lang="en-US" sz="2000" b="0" dirty="0" err="1">
                <a:latin typeface="Calibri" pitchFamily="34" charset="0"/>
              </a:rPr>
              <a:t>nonoccluded</a:t>
            </a:r>
            <a:endParaRPr lang="en-US" sz="2000" b="0" dirty="0">
              <a:latin typeface="Calibri" pitchFamily="34" charset="0"/>
            </a:endParaRPr>
          </a:p>
          <a:p>
            <a:pPr marL="0" indent="0">
              <a:buFontTx/>
              <a:buNone/>
            </a:pPr>
            <a:r>
              <a:rPr lang="en-US" sz="2000" b="0" dirty="0">
                <a:latin typeface="Calibri" pitchFamily="34" charset="0"/>
              </a:rPr>
              <a:t>         pulmonary vasculature characterized by lesions considered</a:t>
            </a:r>
          </a:p>
          <a:p>
            <a:pPr marL="0" indent="0">
              <a:buFontTx/>
              <a:buNone/>
            </a:pPr>
            <a:r>
              <a:rPr lang="en-US" sz="2000" b="0" dirty="0">
                <a:latin typeface="Calibri" pitchFamily="34" charset="0"/>
              </a:rPr>
              <a:t>                      typical for IPAH, including </a:t>
            </a:r>
            <a:r>
              <a:rPr lang="en-US" sz="2000" b="0" dirty="0" err="1">
                <a:latin typeface="Calibri" pitchFamily="34" charset="0"/>
              </a:rPr>
              <a:t>plexiform</a:t>
            </a:r>
            <a:r>
              <a:rPr lang="en-US" sz="2000" b="0" dirty="0">
                <a:latin typeface="Calibri" pitchFamily="34" charset="0"/>
              </a:rPr>
              <a:t> lesions.</a:t>
            </a:r>
          </a:p>
          <a:p>
            <a:pPr marL="0" indent="0">
              <a:buFontTx/>
              <a:buNone/>
            </a:pPr>
            <a:endParaRPr lang="en-US" sz="2000" b="0" dirty="0">
              <a:latin typeface="Calibri" pitchFamily="34" charset="0"/>
            </a:endParaRPr>
          </a:p>
          <a:p>
            <a:pPr marL="0" indent="0">
              <a:buFontTx/>
              <a:buNone/>
            </a:pPr>
            <a:r>
              <a:rPr lang="en-US" sz="2000" b="0" dirty="0">
                <a:latin typeface="Calibri" pitchFamily="34" charset="0"/>
              </a:rPr>
              <a:t>                                                      </a:t>
            </a:r>
          </a:p>
          <a:p>
            <a:pPr marL="0" indent="0">
              <a:buFontTx/>
              <a:buNone/>
            </a:pPr>
            <a:r>
              <a:rPr lang="en-US" sz="2000" b="0" dirty="0">
                <a:latin typeface="Calibri" pitchFamily="34" charset="0"/>
              </a:rPr>
              <a:t>                                                CTEPH</a:t>
            </a:r>
          </a:p>
        </p:txBody>
      </p:sp>
      <p:sp>
        <p:nvSpPr>
          <p:cNvPr id="2565" name="Down Arrow 3"/>
          <p:cNvSpPr>
            <a:spLocks noChangeArrowheads="1"/>
          </p:cNvSpPr>
          <p:nvPr/>
        </p:nvSpPr>
        <p:spPr bwMode="auto">
          <a:xfrm>
            <a:off x="5181600" y="762000"/>
            <a:ext cx="76200" cy="381000"/>
          </a:xfrm>
          <a:prstGeom prst="downArrow">
            <a:avLst>
              <a:gd name="adj1" fmla="val 50000"/>
              <a:gd name="adj2" fmla="val 50000"/>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66" name="Down Arrow 4"/>
          <p:cNvSpPr>
            <a:spLocks noChangeArrowheads="1"/>
          </p:cNvSpPr>
          <p:nvPr/>
        </p:nvSpPr>
        <p:spPr bwMode="auto">
          <a:xfrm>
            <a:off x="5181600" y="1524000"/>
            <a:ext cx="76200" cy="381000"/>
          </a:xfrm>
          <a:prstGeom prst="downArrow">
            <a:avLst>
              <a:gd name="adj1" fmla="val 50000"/>
              <a:gd name="adj2" fmla="val 50000"/>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67" name="Down Arrow 5"/>
          <p:cNvSpPr>
            <a:spLocks noChangeArrowheads="1"/>
          </p:cNvSpPr>
          <p:nvPr/>
        </p:nvSpPr>
        <p:spPr bwMode="auto">
          <a:xfrm>
            <a:off x="5181600" y="2209800"/>
            <a:ext cx="76200" cy="381000"/>
          </a:xfrm>
          <a:prstGeom prst="downArrow">
            <a:avLst>
              <a:gd name="adj1" fmla="val 50000"/>
              <a:gd name="adj2" fmla="val 50000"/>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68" name="Down Arrow 6"/>
          <p:cNvSpPr>
            <a:spLocks noChangeArrowheads="1"/>
          </p:cNvSpPr>
          <p:nvPr/>
        </p:nvSpPr>
        <p:spPr bwMode="auto">
          <a:xfrm>
            <a:off x="5181600" y="3352800"/>
            <a:ext cx="76200" cy="381000"/>
          </a:xfrm>
          <a:prstGeom prst="downArrow">
            <a:avLst>
              <a:gd name="adj1" fmla="val 50000"/>
              <a:gd name="adj2" fmla="val 50000"/>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
        <p:nvSpPr>
          <p:cNvPr id="2569" name="Down Arrow 7"/>
          <p:cNvSpPr>
            <a:spLocks noChangeArrowheads="1"/>
          </p:cNvSpPr>
          <p:nvPr/>
        </p:nvSpPr>
        <p:spPr bwMode="auto">
          <a:xfrm>
            <a:off x="5181600" y="5181600"/>
            <a:ext cx="76200" cy="685800"/>
          </a:xfrm>
          <a:prstGeom prst="downArrow">
            <a:avLst>
              <a:gd name="adj1" fmla="val 50000"/>
              <a:gd name="adj2" fmla="val 50000"/>
            </a:avLst>
          </a:prstGeom>
          <a:solidFill>
            <a:srgbClr val="00CC99"/>
          </a:solidFill>
          <a:ln w="25400" cap="flat" algn="ctr">
            <a:solidFill>
              <a:srgbClr val="FFC000"/>
            </a:solidFill>
            <a:prstDash val="solid"/>
            <a:round/>
            <a:headEnd type="none" w="med" len="med"/>
            <a:tailEnd type="none" w="med" len="med"/>
          </a:ln>
        </p:spPr>
        <p:txBody>
          <a:bodyPr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73050"/>
            <a:ext cx="8229600" cy="5853113"/>
          </a:xfrm>
        </p:spPr>
        <p:txBody>
          <a:bodyPr>
            <a:normAutofit fontScale="85000" lnSpcReduction="20000"/>
          </a:bodyPr>
          <a:lstStyle/>
          <a:p>
            <a:pPr algn="ctr">
              <a:buNone/>
            </a:pPr>
            <a:endParaRPr lang="en-US" dirty="0" smtClean="0"/>
          </a:p>
          <a:p>
            <a:r>
              <a:rPr lang="en-US" sz="2800" dirty="0" smtClean="0"/>
              <a:t>Infection, Immune Phenomena and </a:t>
            </a:r>
            <a:r>
              <a:rPr lang="en-US" sz="2800" dirty="0" err="1" smtClean="0"/>
              <a:t>Inflmmation</a:t>
            </a:r>
            <a:r>
              <a:rPr lang="en-US" sz="2800" dirty="0" smtClean="0"/>
              <a:t> contribute to vascular remodeling in addition to mechanical obstruction .</a:t>
            </a:r>
          </a:p>
          <a:p>
            <a:endParaRPr lang="en-US" sz="2800" dirty="0" smtClean="0"/>
          </a:p>
          <a:p>
            <a:r>
              <a:rPr lang="en-US" sz="2800" dirty="0" smtClean="0"/>
              <a:t>Based on surgery specimen 4 anatomic types of CTEPH are distinguished:</a:t>
            </a:r>
          </a:p>
          <a:p>
            <a:endParaRPr lang="en-US" sz="2800" dirty="0" smtClean="0"/>
          </a:p>
          <a:p>
            <a:r>
              <a:rPr lang="en-US" sz="2800" u="sng" dirty="0" smtClean="0"/>
              <a:t>Type 1 Disease</a:t>
            </a:r>
            <a:r>
              <a:rPr lang="en-US" sz="2800" dirty="0" smtClean="0"/>
              <a:t>: 25% cases. Involves main and lobar PA with fresh red thrombus superimposed on white thrombus</a:t>
            </a:r>
          </a:p>
          <a:p>
            <a:endParaRPr lang="en-US" sz="2800" dirty="0" smtClean="0"/>
          </a:p>
          <a:p>
            <a:r>
              <a:rPr lang="en-US" sz="2800" u="sng" dirty="0" smtClean="0"/>
              <a:t>Type 2</a:t>
            </a:r>
            <a:r>
              <a:rPr lang="en-US" sz="2800" dirty="0" smtClean="0"/>
              <a:t> : 40% cases. </a:t>
            </a:r>
            <a:r>
              <a:rPr lang="en-US" sz="2800" dirty="0" err="1" smtClean="0"/>
              <a:t>Intimal</a:t>
            </a:r>
            <a:r>
              <a:rPr lang="en-US" sz="2800" dirty="0" smtClean="0"/>
              <a:t> thickening and fibrosis proximal to segmental arteries </a:t>
            </a:r>
          </a:p>
          <a:p>
            <a:endParaRPr lang="en-US" sz="2800" dirty="0" smtClean="0"/>
          </a:p>
          <a:p>
            <a:r>
              <a:rPr lang="en-US" sz="2800" u="sng" dirty="0" smtClean="0"/>
              <a:t>Type 3</a:t>
            </a:r>
            <a:r>
              <a:rPr lang="en-US" sz="2800" dirty="0" smtClean="0"/>
              <a:t>: 30% cases. Fibrosis, </a:t>
            </a:r>
            <a:r>
              <a:rPr lang="en-US" sz="2800" dirty="0" err="1" smtClean="0"/>
              <a:t>intimal</a:t>
            </a:r>
            <a:r>
              <a:rPr lang="en-US" sz="2800" dirty="0" smtClean="0"/>
              <a:t> webbing and thickening confined to distal segmental and sub segmental arteries.</a:t>
            </a:r>
          </a:p>
          <a:p>
            <a:pPr algn="ctr">
              <a:buNone/>
            </a:pPr>
            <a:r>
              <a:rPr lang="en-US" dirty="0" smtClean="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u="sng" dirty="0" smtClean="0"/>
              <a:t>Type 4</a:t>
            </a:r>
            <a:r>
              <a:rPr lang="en-US" dirty="0" smtClean="0"/>
              <a:t>: &lt;5%. Defined by microscopic distal </a:t>
            </a:r>
            <a:r>
              <a:rPr lang="en-US" dirty="0" err="1" smtClean="0"/>
              <a:t>ateriolar</a:t>
            </a:r>
            <a:r>
              <a:rPr lang="en-US" dirty="0" smtClean="0"/>
              <a:t> </a:t>
            </a:r>
            <a:r>
              <a:rPr lang="en-US" dirty="0" err="1" smtClean="0"/>
              <a:t>vasculopathy</a:t>
            </a:r>
            <a:r>
              <a:rPr lang="en-US" dirty="0" smtClean="0"/>
              <a:t> without visible thrombus.</a:t>
            </a:r>
          </a:p>
          <a:p>
            <a:pPr algn="ctr">
              <a:buNone/>
            </a:pPr>
            <a:endParaRPr lang="en-US" dirty="0" smtClean="0"/>
          </a:p>
          <a:p>
            <a:pPr algn="ctr">
              <a:buNone/>
            </a:pPr>
            <a:r>
              <a:rPr lang="en-US" dirty="0" smtClean="0"/>
              <a:t>Type 4 is inoperable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5 PH</a:t>
            </a:r>
            <a:endParaRPr lang="en-US" dirty="0"/>
          </a:p>
        </p:txBody>
      </p:sp>
      <p:sp>
        <p:nvSpPr>
          <p:cNvPr id="3" name="Content Placeholder 2"/>
          <p:cNvSpPr>
            <a:spLocks noGrp="1"/>
          </p:cNvSpPr>
          <p:nvPr>
            <p:ph idx="1"/>
          </p:nvPr>
        </p:nvSpPr>
        <p:spPr/>
        <p:txBody>
          <a:bodyPr>
            <a:normAutofit lnSpcReduction="10000"/>
          </a:bodyPr>
          <a:lstStyle/>
          <a:p>
            <a:r>
              <a:rPr lang="en-US" b="1" u="sng" dirty="0" smtClean="0"/>
              <a:t>Group 5.1 : Hematological Disorders</a:t>
            </a:r>
          </a:p>
          <a:p>
            <a:r>
              <a:rPr lang="en-US" u="sng" dirty="0" smtClean="0"/>
              <a:t>Chronic </a:t>
            </a:r>
            <a:r>
              <a:rPr lang="en-US" u="sng" dirty="0" err="1" smtClean="0"/>
              <a:t>Myeloproliferative</a:t>
            </a:r>
            <a:r>
              <a:rPr lang="en-US" u="sng" dirty="0" smtClean="0"/>
              <a:t> disorders</a:t>
            </a:r>
          </a:p>
          <a:p>
            <a:r>
              <a:rPr lang="en-US" dirty="0" err="1" smtClean="0"/>
              <a:t>Multifactorial</a:t>
            </a:r>
            <a:r>
              <a:rPr lang="en-US" dirty="0" smtClean="0"/>
              <a:t> etiology:</a:t>
            </a:r>
          </a:p>
          <a:p>
            <a:pPr>
              <a:buFont typeface="Courier New" pitchFamily="49" charset="0"/>
              <a:buChar char="o"/>
            </a:pPr>
            <a:r>
              <a:rPr lang="en-US" dirty="0" smtClean="0"/>
              <a:t>CTEPH</a:t>
            </a:r>
          </a:p>
          <a:p>
            <a:pPr>
              <a:buFont typeface="Courier New" pitchFamily="49" charset="0"/>
              <a:buChar char="o"/>
            </a:pPr>
            <a:r>
              <a:rPr lang="en-US" dirty="0" smtClean="0"/>
              <a:t>Vascular Remodeling</a:t>
            </a:r>
          </a:p>
          <a:p>
            <a:pPr>
              <a:buFont typeface="Courier New" pitchFamily="49" charset="0"/>
              <a:buChar char="o"/>
            </a:pPr>
            <a:r>
              <a:rPr lang="en-US" dirty="0" smtClean="0"/>
              <a:t>PVOD</a:t>
            </a:r>
          </a:p>
          <a:p>
            <a:pPr>
              <a:buFont typeface="Courier New" pitchFamily="49" charset="0"/>
              <a:buChar char="o"/>
            </a:pPr>
            <a:r>
              <a:rPr lang="en-US" dirty="0" smtClean="0"/>
              <a:t>Tumor </a:t>
            </a:r>
            <a:r>
              <a:rPr lang="en-US" dirty="0" err="1" smtClean="0"/>
              <a:t>Microembolism</a:t>
            </a:r>
            <a:endParaRPr lang="en-US" dirty="0" smtClean="0"/>
          </a:p>
          <a:p>
            <a:pPr>
              <a:buFont typeface="Courier New" pitchFamily="49" charset="0"/>
              <a:buChar char="o"/>
            </a:pPr>
            <a:r>
              <a:rPr lang="en-US" dirty="0" smtClean="0"/>
              <a:t>Drug Induced</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5440363"/>
          </a:xfrm>
        </p:spPr>
        <p:txBody>
          <a:bodyPr/>
          <a:lstStyle/>
          <a:p>
            <a:r>
              <a:rPr lang="en-US" b="1" u="sng" dirty="0" smtClean="0"/>
              <a:t>Post </a:t>
            </a:r>
            <a:r>
              <a:rPr lang="en-US" b="1" u="sng" dirty="0" err="1" smtClean="0"/>
              <a:t>Splenectomy</a:t>
            </a:r>
            <a:endParaRPr lang="en-US" b="1" u="sng" dirty="0" smtClean="0"/>
          </a:p>
          <a:p>
            <a:pPr>
              <a:buFont typeface="Courier New" pitchFamily="49" charset="0"/>
              <a:buChar char="o"/>
            </a:pPr>
            <a:r>
              <a:rPr lang="en-US" dirty="0" smtClean="0"/>
              <a:t>Due to thrombotic and </a:t>
            </a:r>
            <a:r>
              <a:rPr lang="en-US" dirty="0" err="1" smtClean="0"/>
              <a:t>thromboembolic</a:t>
            </a:r>
            <a:r>
              <a:rPr lang="en-US" dirty="0" smtClean="0"/>
              <a:t> complications</a:t>
            </a:r>
          </a:p>
          <a:p>
            <a:pPr>
              <a:buFont typeface="Courier New" pitchFamily="49" charset="0"/>
              <a:buChar char="o"/>
            </a:pPr>
            <a:r>
              <a:rPr lang="en-US" dirty="0" err="1" smtClean="0"/>
              <a:t>Splenectomy</a:t>
            </a:r>
            <a:r>
              <a:rPr lang="en-US" dirty="0" smtClean="0">
                <a:sym typeface="Wingdings" pitchFamily="2" charset="2"/>
              </a:rPr>
              <a:t> </a:t>
            </a:r>
            <a:r>
              <a:rPr lang="en-US" dirty="0" err="1" smtClean="0">
                <a:sym typeface="Wingdings" pitchFamily="2" charset="2"/>
              </a:rPr>
              <a:t>Thrombocytosis</a:t>
            </a:r>
            <a:endParaRPr lang="en-US" dirty="0" smtClean="0">
              <a:sym typeface="Wingdings" pitchFamily="2" charset="2"/>
            </a:endParaRPr>
          </a:p>
          <a:p>
            <a:pPr>
              <a:buNone/>
            </a:pPr>
            <a:r>
              <a:rPr lang="en-US" dirty="0" smtClean="0">
                <a:sym typeface="Wingdings" pitchFamily="2" charset="2"/>
              </a:rPr>
              <a:t>                                </a:t>
            </a:r>
            <a:r>
              <a:rPr lang="en-US" dirty="0" err="1" smtClean="0">
                <a:sym typeface="Wingdings" pitchFamily="2" charset="2"/>
              </a:rPr>
              <a:t>Hypercoagulable</a:t>
            </a:r>
            <a:r>
              <a:rPr lang="en-US" dirty="0" smtClean="0">
                <a:sym typeface="Wingdings" pitchFamily="2" charset="2"/>
              </a:rPr>
              <a:t> State</a:t>
            </a:r>
          </a:p>
          <a:p>
            <a:pPr>
              <a:buNone/>
            </a:pPr>
            <a:r>
              <a:rPr lang="en-US" dirty="0" smtClean="0">
                <a:sym typeface="Wingdings" pitchFamily="2" charset="2"/>
              </a:rPr>
              <a:t>                                Abnormal circulating RBCs</a:t>
            </a:r>
            <a:endParaRPr lang="en-US" dirty="0" smtClean="0"/>
          </a:p>
          <a:p>
            <a:pPr>
              <a:buFont typeface="Courier New" pitchFamily="49" charset="0"/>
              <a:buChar char="o"/>
            </a:pPr>
            <a:r>
              <a:rPr lang="en-US" dirty="0" smtClean="0"/>
              <a:t>10% incidence as per one small study</a:t>
            </a:r>
          </a:p>
          <a:p>
            <a:pPr>
              <a:buFont typeface="Courier New" pitchFamily="49" charset="0"/>
              <a:buChar char="o"/>
            </a:pPr>
            <a:r>
              <a:rPr lang="en-US" dirty="0" err="1" smtClean="0"/>
              <a:t>Asso</a:t>
            </a:r>
            <a:r>
              <a:rPr lang="en-US" dirty="0" smtClean="0"/>
              <a:t>. With CTEPH and IPAH</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5029200"/>
          </a:xfrm>
        </p:spPr>
        <p:txBody>
          <a:bodyPr/>
          <a:lstStyle/>
          <a:p>
            <a:r>
              <a:rPr lang="en-US" b="1" u="sng" dirty="0" smtClean="0"/>
              <a:t>Chronic Hemolytic Anemia: Sickle Cell Disease</a:t>
            </a:r>
          </a:p>
          <a:p>
            <a:pPr>
              <a:buFont typeface="Courier New" pitchFamily="49" charset="0"/>
              <a:buChar char="o"/>
            </a:pPr>
            <a:r>
              <a:rPr lang="en-US" dirty="0" smtClean="0"/>
              <a:t>Recently moved from group 1 to 5</a:t>
            </a:r>
          </a:p>
          <a:p>
            <a:pPr>
              <a:buFont typeface="Courier New" pitchFamily="49" charset="0"/>
              <a:buChar char="o"/>
            </a:pPr>
            <a:r>
              <a:rPr lang="en-US" dirty="0" smtClean="0"/>
              <a:t>Mixed etiology</a:t>
            </a:r>
          </a:p>
          <a:p>
            <a:pPr>
              <a:buFont typeface="Courier New" pitchFamily="49" charset="0"/>
              <a:buChar char="o"/>
            </a:pPr>
            <a:r>
              <a:rPr lang="en-US" dirty="0" smtClean="0"/>
              <a:t>PH prevalence in SCD - 6 to 10.5%</a:t>
            </a:r>
          </a:p>
          <a:p>
            <a:pPr>
              <a:buFont typeface="Courier New" pitchFamily="49" charset="0"/>
              <a:buChar char="o"/>
            </a:pPr>
            <a:r>
              <a:rPr lang="en-US" dirty="0" smtClean="0"/>
              <a:t>Both </a:t>
            </a:r>
            <a:r>
              <a:rPr lang="en-US" dirty="0" err="1" smtClean="0"/>
              <a:t>Precapillary</a:t>
            </a:r>
            <a:r>
              <a:rPr lang="en-US" dirty="0" smtClean="0"/>
              <a:t> PH and Pulmonary venous HTN secondary to LV Dysfunction seen.</a:t>
            </a:r>
          </a:p>
          <a:p>
            <a:pPr>
              <a:buFont typeface="Courier New" pitchFamily="49" charset="0"/>
              <a:buChar char="o"/>
            </a:pPr>
            <a:r>
              <a:rPr lang="en-US" dirty="0" smtClean="0"/>
              <a:t>Plasma free </a:t>
            </a:r>
            <a:r>
              <a:rPr lang="en-US" dirty="0" err="1" smtClean="0"/>
              <a:t>Hb</a:t>
            </a:r>
            <a:r>
              <a:rPr lang="en-US" dirty="0" smtClean="0">
                <a:sym typeface="Wingdings" pitchFamily="2" charset="2"/>
              </a:rPr>
              <a:t> Decreased Nitric Oxide bioavailability</a:t>
            </a:r>
            <a:endParaRPr lang="en-US" dirty="0" smtClean="0"/>
          </a:p>
          <a:p>
            <a:pPr>
              <a:buFont typeface="Courier New" pitchFamily="49" charset="0"/>
              <a:buChar char="o"/>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19200" y="1353055"/>
            <a:ext cx="12380949" cy="44381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Sarcoid</a:t>
            </a:r>
            <a:r>
              <a:rPr lang="en-US" dirty="0" smtClean="0"/>
              <a:t> associated PH</a:t>
            </a:r>
            <a:endParaRPr lang="en-US" dirty="0"/>
          </a:p>
        </p:txBody>
      </p:sp>
      <p:sp>
        <p:nvSpPr>
          <p:cNvPr id="3" name="Content Placeholder 2"/>
          <p:cNvSpPr>
            <a:spLocks noGrp="1"/>
          </p:cNvSpPr>
          <p:nvPr>
            <p:ph idx="1"/>
          </p:nvPr>
        </p:nvSpPr>
        <p:spPr/>
        <p:txBody>
          <a:bodyPr/>
          <a:lstStyle/>
          <a:p>
            <a:r>
              <a:rPr lang="en-US" dirty="0" smtClean="0"/>
              <a:t>Incidence of PH- 5% to 28%</a:t>
            </a:r>
          </a:p>
          <a:p>
            <a:r>
              <a:rPr lang="en-US" u="sng" dirty="0" smtClean="0"/>
              <a:t>Mechanisms:</a:t>
            </a:r>
          </a:p>
          <a:p>
            <a:pPr>
              <a:buFont typeface="Courier New" pitchFamily="49" charset="0"/>
              <a:buChar char="o"/>
            </a:pPr>
            <a:r>
              <a:rPr lang="en-US" dirty="0" smtClean="0"/>
              <a:t>Extrinsic compression of </a:t>
            </a:r>
            <a:r>
              <a:rPr lang="en-US" dirty="0" err="1" smtClean="0"/>
              <a:t>pulm</a:t>
            </a:r>
            <a:r>
              <a:rPr lang="en-US" dirty="0" smtClean="0"/>
              <a:t>. Vessels</a:t>
            </a:r>
          </a:p>
          <a:p>
            <a:pPr>
              <a:buFont typeface="Courier New" pitchFamily="49" charset="0"/>
              <a:buChar char="o"/>
            </a:pPr>
            <a:r>
              <a:rPr lang="en-US" dirty="0" smtClean="0"/>
              <a:t>Intrinsic </a:t>
            </a:r>
            <a:r>
              <a:rPr lang="en-US" dirty="0" err="1" smtClean="0"/>
              <a:t>Vasculopathy</a:t>
            </a:r>
            <a:endParaRPr lang="en-US" dirty="0" smtClean="0"/>
          </a:p>
          <a:p>
            <a:pPr>
              <a:buFont typeface="Courier New" pitchFamily="49" charset="0"/>
              <a:buChar char="o"/>
            </a:pPr>
            <a:r>
              <a:rPr lang="en-US" dirty="0" smtClean="0"/>
              <a:t>PVOD</a:t>
            </a:r>
          </a:p>
          <a:p>
            <a:pPr>
              <a:buFont typeface="Courier New" pitchFamily="49" charset="0"/>
              <a:buChar char="o"/>
            </a:pPr>
            <a:r>
              <a:rPr lang="en-US" dirty="0" err="1" smtClean="0"/>
              <a:t>Portopulmonary</a:t>
            </a:r>
            <a:r>
              <a:rPr lang="en-US" dirty="0" smtClean="0"/>
              <a:t> HTN</a:t>
            </a:r>
          </a:p>
          <a:p>
            <a:pPr>
              <a:buFont typeface="Courier New" pitchFamily="49" charset="0"/>
              <a:buChar char="o"/>
            </a:pPr>
            <a:r>
              <a:rPr lang="en-US" dirty="0" smtClean="0"/>
              <a:t>LV </a:t>
            </a:r>
            <a:r>
              <a:rPr lang="en-US" dirty="0" err="1" smtClean="0"/>
              <a:t>Dysfn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lstStyle/>
          <a:p>
            <a:r>
              <a:rPr lang="en-US" b="1" u="sng" dirty="0" smtClean="0"/>
              <a:t>CRF associated PH</a:t>
            </a:r>
          </a:p>
          <a:p>
            <a:pPr>
              <a:buFont typeface="Courier New" pitchFamily="49" charset="0"/>
              <a:buChar char="o"/>
            </a:pPr>
            <a:r>
              <a:rPr lang="en-US" dirty="0" err="1" smtClean="0"/>
              <a:t>Multifactorial</a:t>
            </a:r>
            <a:r>
              <a:rPr lang="en-US" dirty="0" smtClean="0"/>
              <a:t> etiology:</a:t>
            </a:r>
          </a:p>
          <a:p>
            <a:pPr>
              <a:buFont typeface="Courier New" pitchFamily="49" charset="0"/>
              <a:buChar char="o"/>
            </a:pPr>
            <a:r>
              <a:rPr lang="en-US" dirty="0" err="1" smtClean="0"/>
              <a:t>Pulm</a:t>
            </a:r>
            <a:r>
              <a:rPr lang="en-US" dirty="0" smtClean="0"/>
              <a:t>. Venous HTN  secondary to LV </a:t>
            </a:r>
            <a:r>
              <a:rPr lang="en-US" dirty="0" err="1" smtClean="0"/>
              <a:t>Dysfn</a:t>
            </a:r>
            <a:endParaRPr lang="en-US" dirty="0" smtClean="0"/>
          </a:p>
          <a:p>
            <a:pPr>
              <a:buFont typeface="Courier New" pitchFamily="49" charset="0"/>
              <a:buChar char="o"/>
            </a:pPr>
            <a:r>
              <a:rPr lang="en-US" dirty="0" err="1" smtClean="0"/>
              <a:t>Hypervolemia</a:t>
            </a:r>
            <a:endParaRPr lang="en-US" dirty="0" smtClean="0"/>
          </a:p>
          <a:p>
            <a:pPr>
              <a:buFont typeface="Courier New" pitchFamily="49" charset="0"/>
              <a:buChar char="o"/>
            </a:pPr>
            <a:r>
              <a:rPr lang="en-US" dirty="0" smtClean="0"/>
              <a:t>High output </a:t>
            </a:r>
            <a:r>
              <a:rPr lang="en-US" dirty="0" err="1" smtClean="0"/>
              <a:t>seco</a:t>
            </a:r>
            <a:endParaRPr lang="en-US" dirty="0" smtClean="0"/>
          </a:p>
          <a:p>
            <a:pPr>
              <a:buFont typeface="Courier New" pitchFamily="49" charset="0"/>
              <a:buChar char="o"/>
            </a:pPr>
            <a:r>
              <a:rPr lang="en-US" dirty="0" smtClean="0"/>
              <a:t>Endothelial </a:t>
            </a:r>
            <a:r>
              <a:rPr lang="en-US" dirty="0" err="1" smtClean="0"/>
              <a:t>Dysfn</a:t>
            </a:r>
            <a:endParaRPr lang="en-US" dirty="0" smtClean="0"/>
          </a:p>
          <a:p>
            <a:pPr>
              <a:buFont typeface="Courier New" pitchFamily="49" charset="0"/>
              <a:buChar char="o"/>
            </a:pPr>
            <a:r>
              <a:rPr lang="en-US" dirty="0" smtClean="0"/>
              <a:t>Vascular Calcification</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a:stretch>
            <a:fillRect/>
          </a:stretch>
        </p:blipFill>
        <p:spPr bwMode="auto">
          <a:xfrm>
            <a:off x="2057400" y="2514600"/>
            <a:ext cx="5392472" cy="16248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dirty="0"/>
          </a:p>
          <a:p>
            <a:r>
              <a:rPr lang="en-US" dirty="0" smtClean="0"/>
              <a:t>5</a:t>
            </a:r>
            <a:r>
              <a:rPr lang="en-US" baseline="30000" dirty="0" smtClean="0"/>
              <a:t>th</a:t>
            </a:r>
            <a:r>
              <a:rPr lang="en-US" dirty="0" smtClean="0"/>
              <a:t> World Symposium on PAH – Nice, France 2013</a:t>
            </a:r>
          </a:p>
          <a:p>
            <a:endParaRPr lang="en-US" dirty="0" smtClean="0"/>
          </a:p>
          <a:p>
            <a:r>
              <a:rPr lang="en-US" dirty="0" smtClean="0"/>
              <a:t>4</a:t>
            </a:r>
            <a:r>
              <a:rPr lang="en-US" baseline="30000" dirty="0" smtClean="0"/>
              <a:t>th</a:t>
            </a:r>
            <a:r>
              <a:rPr lang="en-US" dirty="0" smtClean="0"/>
              <a:t>- Dana Point, USA,  2008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smtClean="0"/>
              <a:t>Current Classification scheme is part clinical, part physiological and in part based on treatment implications.</a:t>
            </a:r>
          </a:p>
          <a:p>
            <a:endParaRPr lang="en-US" dirty="0" smtClean="0"/>
          </a:p>
          <a:p>
            <a:r>
              <a:rPr lang="en-US" dirty="0" smtClean="0"/>
              <a:t>Correct classification is important because of treatment implications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1981200" y="0"/>
            <a:ext cx="4453868" cy="6858000"/>
          </a:xfrm>
          <a:prstGeom prst="rect">
            <a:avLst/>
          </a:prstGeom>
          <a:noFill/>
          <a:ln w="9525">
            <a:noFill/>
            <a:miter lim="800000"/>
            <a:headEnd/>
            <a:tailEnd/>
          </a:ln>
          <a:effectLst/>
        </p:spPr>
      </p:pic>
      <p:sp>
        <p:nvSpPr>
          <p:cNvPr id="5" name="Oval 4"/>
          <p:cNvSpPr/>
          <p:nvPr/>
        </p:nvSpPr>
        <p:spPr>
          <a:xfrm>
            <a:off x="3657600" y="1066800"/>
            <a:ext cx="838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7400" y="2743200"/>
            <a:ext cx="35052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7400" y="3581400"/>
            <a:ext cx="43434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7600" y="5638800"/>
            <a:ext cx="13716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6629400"/>
            <a:ext cx="1066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NICE VS DANA POINT</a:t>
            </a:r>
            <a:endParaRPr lang="en-US" dirty="0"/>
          </a:p>
        </p:txBody>
      </p:sp>
      <p:graphicFrame>
        <p:nvGraphicFramePr>
          <p:cNvPr id="4" name="Content Placeholder 3"/>
          <p:cNvGraphicFramePr>
            <a:graphicFrameLocks noGrp="1"/>
          </p:cNvGraphicFramePr>
          <p:nvPr>
            <p:ph idx="1"/>
          </p:nvPr>
        </p:nvGraphicFramePr>
        <p:xfrm>
          <a:off x="457200" y="1600200"/>
          <a:ext cx="8229600" cy="3708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DANA POINT</a:t>
                      </a:r>
                      <a:endParaRPr lang="en-US" dirty="0"/>
                    </a:p>
                  </a:txBody>
                  <a:tcPr/>
                </a:tc>
                <a:tc>
                  <a:txBody>
                    <a:bodyPr/>
                    <a:lstStyle/>
                    <a:p>
                      <a:pPr algn="ctr"/>
                      <a:r>
                        <a:rPr lang="en-US" dirty="0" smtClean="0"/>
                        <a:t>NICE</a:t>
                      </a:r>
                      <a:endParaRPr lang="en-US" dirty="0"/>
                    </a:p>
                  </a:txBody>
                  <a:tcPr/>
                </a:tc>
              </a:tr>
              <a:tr h="370840">
                <a:tc>
                  <a:txBody>
                    <a:bodyPr/>
                    <a:lstStyle/>
                    <a:p>
                      <a:r>
                        <a:rPr lang="en-US" dirty="0" smtClean="0"/>
                        <a:t>No PVR Criterion</a:t>
                      </a:r>
                      <a:endParaRPr lang="en-US" dirty="0"/>
                    </a:p>
                  </a:txBody>
                  <a:tcPr/>
                </a:tc>
                <a:tc>
                  <a:txBody>
                    <a:bodyPr/>
                    <a:lstStyle/>
                    <a:p>
                      <a:r>
                        <a:rPr lang="en-US" dirty="0" smtClean="0"/>
                        <a:t>PVR &gt; 3 WU Required (PAH Only)</a:t>
                      </a:r>
                      <a:endParaRPr lang="en-US" dirty="0"/>
                    </a:p>
                  </a:txBody>
                  <a:tcPr/>
                </a:tc>
              </a:tr>
              <a:tr h="370840">
                <a:tc>
                  <a:txBody>
                    <a:bodyPr/>
                    <a:lstStyle/>
                    <a:p>
                      <a:r>
                        <a:rPr lang="en-US" dirty="0" smtClean="0"/>
                        <a:t>No use of “borderline” PH</a:t>
                      </a:r>
                      <a:endParaRPr lang="en-US" dirty="0"/>
                    </a:p>
                  </a:txBody>
                  <a:tcPr/>
                </a:tc>
                <a:tc>
                  <a:txBody>
                    <a:bodyPr/>
                    <a:lstStyle/>
                    <a:p>
                      <a:r>
                        <a:rPr lang="en-US" dirty="0" smtClean="0"/>
                        <a:t>Unchanged</a:t>
                      </a:r>
                      <a:endParaRPr lang="en-US" dirty="0"/>
                    </a:p>
                  </a:txBody>
                  <a:tcPr/>
                </a:tc>
              </a:tr>
              <a:tr h="370840">
                <a:tc>
                  <a:txBody>
                    <a:bodyPr/>
                    <a:lstStyle/>
                    <a:p>
                      <a:r>
                        <a:rPr lang="en-US" dirty="0" smtClean="0"/>
                        <a:t>No exercise PH Criterion</a:t>
                      </a:r>
                      <a:endParaRPr lang="en-US" dirty="0"/>
                    </a:p>
                  </a:txBody>
                  <a:tcPr/>
                </a:tc>
                <a:tc>
                  <a:txBody>
                    <a:bodyPr/>
                    <a:lstStyle/>
                    <a:p>
                      <a:r>
                        <a:rPr lang="en-US" dirty="0" smtClean="0"/>
                        <a:t>Unchanged</a:t>
                      </a:r>
                      <a:endParaRPr lang="en-US" dirty="0"/>
                    </a:p>
                  </a:txBody>
                  <a:tcPr/>
                </a:tc>
              </a:tr>
              <a:tr h="370840">
                <a:tc>
                  <a:txBody>
                    <a:bodyPr/>
                    <a:lstStyle/>
                    <a:p>
                      <a:r>
                        <a:rPr lang="en-US" dirty="0" smtClean="0"/>
                        <a:t>PCWP Cutoff &lt; / = 15 mm Hg</a:t>
                      </a:r>
                      <a:endParaRPr lang="en-US" dirty="0"/>
                    </a:p>
                  </a:txBody>
                  <a:tcPr/>
                </a:tc>
                <a:tc>
                  <a:txBody>
                    <a:bodyPr/>
                    <a:lstStyle/>
                    <a:p>
                      <a:r>
                        <a:rPr lang="en-US" dirty="0" smtClean="0"/>
                        <a:t>Unchanged</a:t>
                      </a:r>
                      <a:endParaRPr lang="en-US" dirty="0"/>
                    </a:p>
                  </a:txBody>
                  <a:tcPr/>
                </a:tc>
              </a:tr>
              <a:tr h="370840">
                <a:tc>
                  <a:txBody>
                    <a:bodyPr/>
                    <a:lstStyle/>
                    <a:p>
                      <a:r>
                        <a:rPr lang="en-US" dirty="0" smtClean="0"/>
                        <a:t>No Mention of fluid challenge</a:t>
                      </a:r>
                      <a:endParaRPr lang="en-US" dirty="0"/>
                    </a:p>
                  </a:txBody>
                  <a:tcPr/>
                </a:tc>
                <a:tc>
                  <a:txBody>
                    <a:bodyPr/>
                    <a:lstStyle/>
                    <a:p>
                      <a:r>
                        <a:rPr lang="en-US" dirty="0" smtClean="0"/>
                        <a:t>500</a:t>
                      </a:r>
                      <a:r>
                        <a:rPr lang="en-US" baseline="0" dirty="0" smtClean="0"/>
                        <a:t> ml fluid challenge to detect </a:t>
                      </a:r>
                      <a:r>
                        <a:rPr lang="en-US" baseline="0" dirty="0" err="1" smtClean="0"/>
                        <a:t>HFpEF</a:t>
                      </a:r>
                      <a:endParaRPr lang="en-US" dirty="0"/>
                    </a:p>
                  </a:txBody>
                  <a:tcPr/>
                </a:tc>
              </a:tr>
              <a:tr h="370840">
                <a:tc>
                  <a:txBody>
                    <a:bodyPr/>
                    <a:lstStyle/>
                    <a:p>
                      <a:r>
                        <a:rPr lang="en-US" dirty="0" err="1" smtClean="0"/>
                        <a:t>Vasoreactivity</a:t>
                      </a:r>
                      <a:r>
                        <a:rPr lang="en-US" dirty="0" smtClean="0"/>
                        <a:t> testing mentioned</a:t>
                      </a:r>
                      <a:endParaRPr lang="en-US" dirty="0"/>
                    </a:p>
                  </a:txBody>
                  <a:tcPr/>
                </a:tc>
                <a:tc>
                  <a:txBody>
                    <a:bodyPr/>
                    <a:lstStyle/>
                    <a:p>
                      <a:r>
                        <a:rPr lang="en-US" dirty="0" smtClean="0"/>
                        <a:t>Only for IPAH</a:t>
                      </a:r>
                      <a:endParaRPr lang="en-US" dirty="0"/>
                    </a:p>
                  </a:txBody>
                  <a:tcPr/>
                </a:tc>
              </a:tr>
              <a:tr h="370840">
                <a:tc>
                  <a:txBody>
                    <a:bodyPr/>
                    <a:lstStyle/>
                    <a:p>
                      <a:r>
                        <a:rPr lang="en-US" dirty="0" smtClean="0"/>
                        <a:t>No specific screening recommendation</a:t>
                      </a:r>
                      <a:endParaRPr lang="en-US" dirty="0"/>
                    </a:p>
                  </a:txBody>
                  <a:tcPr/>
                </a:tc>
                <a:tc>
                  <a:txBody>
                    <a:bodyPr/>
                    <a:lstStyle/>
                    <a:p>
                      <a:r>
                        <a:rPr lang="en-US" dirty="0" smtClean="0"/>
                        <a:t>Annual screening for </a:t>
                      </a:r>
                      <a:r>
                        <a:rPr lang="en-US" dirty="0" err="1" smtClean="0"/>
                        <a:t>SSc</a:t>
                      </a:r>
                      <a:endParaRPr lang="en-US" dirty="0"/>
                    </a:p>
                  </a:txBody>
                  <a:tcPr/>
                </a:tc>
              </a:tr>
              <a:tr h="370840">
                <a:tc>
                  <a:txBody>
                    <a:bodyPr/>
                    <a:lstStyle/>
                    <a:p>
                      <a:r>
                        <a:rPr lang="en-US" dirty="0" smtClean="0"/>
                        <a:t>Sickle cell associated PH in Group 1</a:t>
                      </a:r>
                      <a:endParaRPr lang="en-US" dirty="0"/>
                    </a:p>
                  </a:txBody>
                  <a:tcPr/>
                </a:tc>
                <a:tc>
                  <a:txBody>
                    <a:bodyPr/>
                    <a:lstStyle/>
                    <a:p>
                      <a:r>
                        <a:rPr lang="en-US" dirty="0" smtClean="0"/>
                        <a:t>Group 5</a:t>
                      </a:r>
                      <a:endParaRPr lang="en-US" dirty="0"/>
                    </a:p>
                  </a:txBody>
                  <a:tcPr/>
                </a:tc>
              </a:tr>
              <a:tr h="370840">
                <a:tc>
                  <a:txBody>
                    <a:bodyPr/>
                    <a:lstStyle/>
                    <a:p>
                      <a:r>
                        <a:rPr lang="en-US" dirty="0" err="1" smtClean="0"/>
                        <a:t>Shistosomiasia</a:t>
                      </a:r>
                      <a:r>
                        <a:rPr lang="en-US" dirty="0" smtClean="0"/>
                        <a:t> associated PH in group 4</a:t>
                      </a:r>
                      <a:endParaRPr lang="en-US" dirty="0"/>
                    </a:p>
                  </a:txBody>
                  <a:tcPr/>
                </a:tc>
                <a:tc>
                  <a:txBody>
                    <a:bodyPr/>
                    <a:lstStyle/>
                    <a:p>
                      <a:r>
                        <a:rPr lang="en-US" dirty="0" smtClean="0"/>
                        <a:t>Group 1</a:t>
                      </a:r>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689</TotalTime>
  <Words>1979</Words>
  <Application>Microsoft Office PowerPoint</Application>
  <PresentationFormat>On-screen Show (4:3)</PresentationFormat>
  <Paragraphs>333</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PAH-CLASSIFICATION AND PATHOPHYSIOLOGY</vt:lpstr>
      <vt:lpstr>Slide 2</vt:lpstr>
      <vt:lpstr>Heath-Edwards classification of pulmonary vascular changes in congenital heart disease (1958)</vt:lpstr>
      <vt:lpstr>Heath-Edwards classification of pulmonary vascular changes</vt:lpstr>
      <vt:lpstr>Slide 5</vt:lpstr>
      <vt:lpstr>Slide 6</vt:lpstr>
      <vt:lpstr>Slide 7</vt:lpstr>
      <vt:lpstr>Slide 8</vt:lpstr>
      <vt:lpstr>NICE VS DANA POINT</vt:lpstr>
      <vt:lpstr>Slide 10</vt:lpstr>
      <vt:lpstr>Slide 11</vt:lpstr>
      <vt:lpstr>PULMONARY CIRCULATION ANATOMY</vt:lpstr>
      <vt:lpstr>HEMODYNAMICS</vt:lpstr>
      <vt:lpstr>Slide 14</vt:lpstr>
      <vt:lpstr>Mean PAP in patients with different causes of pulmonary hypertension (PH)</vt:lpstr>
      <vt:lpstr>GROUP 1 PH: PAH</vt:lpstr>
      <vt:lpstr>Heritable Pulmonary Arterial Hypertension</vt:lpstr>
      <vt:lpstr>Slide 18</vt:lpstr>
      <vt:lpstr>PATHOBIOLOGY</vt:lpstr>
      <vt:lpstr>Slide 20</vt:lpstr>
      <vt:lpstr>Slide 21</vt:lpstr>
      <vt:lpstr>RV PATHOLOGICAL CHANGES</vt:lpstr>
      <vt:lpstr>Slide 23</vt:lpstr>
      <vt:lpstr>DRUG AND TOXIN INDUCED PAH</vt:lpstr>
      <vt:lpstr>Slide 25</vt:lpstr>
      <vt:lpstr>Slide 26</vt:lpstr>
      <vt:lpstr>Slide 27</vt:lpstr>
      <vt:lpstr>PAH Assoc with CHD </vt:lpstr>
      <vt:lpstr>Slide 29</vt:lpstr>
      <vt:lpstr>Slide 30</vt:lpstr>
      <vt:lpstr>Slide 31</vt:lpstr>
      <vt:lpstr>GROUP 1’’: PVOD &amp; Pulm. Capillary Hemangiomatosis</vt:lpstr>
      <vt:lpstr>Group 2 PH: Caused by Left Heart Disease</vt:lpstr>
      <vt:lpstr>Slide 34</vt:lpstr>
      <vt:lpstr>Pathophysiology</vt:lpstr>
      <vt:lpstr>Group 3 PH: Caused by Chronic respiratory diseases</vt:lpstr>
      <vt:lpstr>Pulmonary Hypertension Associated with Chronic Obstructive Pulmonary Disease</vt:lpstr>
      <vt:lpstr>PATHOGENESIS</vt:lpstr>
      <vt:lpstr>Pulmonary Hypertension Associated with Interstitial Lung Diseases</vt:lpstr>
      <vt:lpstr>Pulmonary Hypertension Associated with Sleep Disordered Breathing (SDB)</vt:lpstr>
      <vt:lpstr>Group 4: CTEPH</vt:lpstr>
      <vt:lpstr>Slide 42</vt:lpstr>
      <vt:lpstr>Slide 43</vt:lpstr>
      <vt:lpstr>PATHOGENESIS</vt:lpstr>
      <vt:lpstr>Slide 45</vt:lpstr>
      <vt:lpstr>Slide 46</vt:lpstr>
      <vt:lpstr>GROUP 5 PH</vt:lpstr>
      <vt:lpstr>Slide 48</vt:lpstr>
      <vt:lpstr>Slide 49</vt:lpstr>
      <vt:lpstr>Sarcoid associated PH</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PAH-CLASSIFICATION AND PATHOPHYSIOLOGY</dc:title>
  <dc:creator>Windows User</dc:creator>
  <cp:lastModifiedBy>Windows User</cp:lastModifiedBy>
  <cp:revision>15</cp:revision>
  <dcterms:created xsi:type="dcterms:W3CDTF">2017-03-03T14:39:44Z</dcterms:created>
  <dcterms:modified xsi:type="dcterms:W3CDTF">2017-08-29T02:38:35Z</dcterms:modified>
</cp:coreProperties>
</file>